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7"/>
  </p:notesMasterIdLst>
  <p:sldIdLst>
    <p:sldId id="257" r:id="rId4"/>
    <p:sldId id="263" r:id="rId5"/>
    <p:sldId id="258" r:id="rId6"/>
    <p:sldId id="259" r:id="rId7"/>
    <p:sldId id="260" r:id="rId8"/>
    <p:sldId id="264" r:id="rId9"/>
    <p:sldId id="265" r:id="rId10"/>
    <p:sldId id="261" r:id="rId11"/>
    <p:sldId id="266" r:id="rId12"/>
    <p:sldId id="262" r:id="rId13"/>
    <p:sldId id="267" r:id="rId14"/>
    <p:sldId id="268" r:id="rId15"/>
    <p:sldId id="269" r:id="rId16"/>
  </p:sldIdLst>
  <p:sldSz cx="9144000" cy="5143500" type="screen16x9"/>
  <p:notesSz cx="6858000" cy="9144000"/>
  <p:embeddedFontLst>
    <p:embeddedFont>
      <p:font typeface="Roboto Thin" panose="020B0604020202020204" charset="0"/>
      <p:regular r:id="rId18"/>
      <p:bold r:id="rId19"/>
      <p:italic r:id="rId20"/>
      <p:boldItalic r:id="rId21"/>
    </p:embeddedFont>
    <p:embeddedFont>
      <p:font typeface="Dosis" panose="020B0604020202020204" charset="0"/>
      <p:regular r:id="rId22"/>
      <p:bold r:id="rId23"/>
    </p:embeddedFont>
    <p:embeddedFont>
      <p:font typeface="Roboto Black" panose="020B0604020202020204" charset="0"/>
      <p:bold r:id="rId24"/>
      <p:boldItalic r:id="rId25"/>
    </p:embeddedFont>
    <p:embeddedFont>
      <p:font typeface="Roboto"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8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Master" Target="slideMasters/slideMaster3.xml"/><Relationship Id="rId21" Type="http://schemas.openxmlformats.org/officeDocument/2006/relationships/font" Target="fonts/font4.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7.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7521859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982594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056788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523144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786176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00234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
        <p:cNvGrpSpPr/>
        <p:nvPr/>
      </p:nvGrpSpPr>
      <p:grpSpPr>
        <a:xfrm>
          <a:off x="0" y="0"/>
          <a:ext cx="0" cy="0"/>
          <a:chOff x="0" y="0"/>
          <a:chExt cx="0" cy="0"/>
        </a:xfrm>
      </p:grpSpPr>
      <p:sp>
        <p:nvSpPr>
          <p:cNvPr id="248" name="Shape 2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249" name="Shape 24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250" name="Shape 2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3" name="Shape 2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56" name="Shape 2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57" name="Shape 2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Shape 26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1" name="Shape 26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2" name="Shape 2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Shape 2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8" name="Shape 26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9" name="Shape 2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72" name="Shape 2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6" name="Shape 27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Shape 27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8" name="Shape 2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281" name="Shape 2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4" name="Shape 28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85" name="Shape 2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‹nr.›</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nl-NL" sz="5600" dirty="0" err="1">
                <a:solidFill>
                  <a:schemeClr val="lt1"/>
                </a:solidFill>
                <a:latin typeface="Roboto Black"/>
                <a:ea typeface="Roboto Black"/>
                <a:cs typeface="Roboto Black"/>
                <a:sym typeface="Roboto Black"/>
              </a:rPr>
              <a:t>Capstone</a:t>
            </a:r>
            <a:r>
              <a:rPr lang="nl-NL" sz="5600" dirty="0">
                <a:solidFill>
                  <a:schemeClr val="lt1"/>
                </a:solidFill>
                <a:latin typeface="Roboto Black"/>
                <a:ea typeface="Roboto Black"/>
                <a:cs typeface="Roboto Black"/>
                <a:sym typeface="Roboto Black"/>
              </a:rPr>
              <a:t>: </a:t>
            </a:r>
            <a:r>
              <a:rPr lang="nl-NL" sz="5600" dirty="0" err="1">
                <a:solidFill>
                  <a:schemeClr val="lt1"/>
                </a:solidFill>
                <a:latin typeface="Roboto Black"/>
                <a:ea typeface="Roboto Black"/>
                <a:cs typeface="Roboto Black"/>
                <a:sym typeface="Roboto Black"/>
              </a:rPr>
              <a:t>Attribution</a:t>
            </a:r>
            <a:r>
              <a:rPr lang="nl-NL" sz="5600" dirty="0">
                <a:solidFill>
                  <a:schemeClr val="lt1"/>
                </a:solidFill>
                <a:latin typeface="Roboto Black"/>
                <a:ea typeface="Roboto Black"/>
                <a:cs typeface="Roboto Black"/>
                <a:sym typeface="Roboto Black"/>
              </a:rPr>
              <a:t> </a:t>
            </a:r>
            <a:endParaRPr sz="1200" dirty="0">
              <a:solidFill>
                <a:schemeClr val="lt1"/>
              </a:solidFill>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Learn SQL from Scratch</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nl-NL" sz="2800" dirty="0">
                <a:solidFill>
                  <a:srgbClr val="EFEFEF"/>
                </a:solidFill>
                <a:latin typeface="Roboto Thin"/>
                <a:ea typeface="Roboto Thin"/>
                <a:cs typeface="Roboto Thin"/>
                <a:sym typeface="Roboto Thin"/>
              </a:rPr>
              <a:t>Marije van Schie</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08/08/2018</a:t>
            </a:r>
            <a:endParaRPr sz="2800" dirty="0">
              <a:solidFill>
                <a:srgbClr val="EFEFEF"/>
              </a:solidFill>
              <a:latin typeface="Roboto Thin"/>
              <a:ea typeface="Roboto Thin"/>
              <a:cs typeface="Roboto Thin"/>
              <a:sym typeface="Roboto Thin"/>
            </a:endParaRPr>
          </a:p>
        </p:txBody>
      </p:sp>
      <p:pic>
        <p:nvPicPr>
          <p:cNvPr id="299" name="Shape 299"/>
          <p:cNvPicPr preferRelativeResize="0"/>
          <p:nvPr/>
        </p:nvPicPr>
        <p:blipFill>
          <a:blip r:embed="rId3">
            <a:alphaModFix/>
          </a:blip>
          <a:stretch>
            <a:fillRect/>
          </a:stretch>
        </p:blipFill>
        <p:spPr>
          <a:xfrm>
            <a:off x="466824" y="661700"/>
            <a:ext cx="2024775" cy="4258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1.3 </a:t>
            </a:r>
            <a:r>
              <a:rPr lang="nl-NL" sz="2400" b="1" dirty="0" err="1">
                <a:solidFill>
                  <a:srgbClr val="295269"/>
                </a:solidFill>
                <a:latin typeface="Roboto"/>
                <a:ea typeface="Roboto"/>
                <a:cs typeface="Roboto"/>
                <a:sym typeface="Roboto"/>
              </a:rPr>
              <a:t>Purchases</a:t>
            </a:r>
            <a:endParaRPr sz="2400" b="1" dirty="0">
              <a:solidFill>
                <a:srgbClr val="295269"/>
              </a:solidFill>
              <a:latin typeface="Roboto"/>
              <a:ea typeface="Roboto"/>
              <a:cs typeface="Roboto"/>
              <a:sym typeface="Roboto"/>
            </a:endParaRPr>
          </a:p>
        </p:txBody>
      </p:sp>
      <p:sp>
        <p:nvSpPr>
          <p:cNvPr id="331" name="Shape 331"/>
          <p:cNvSpPr txBox="1"/>
          <p:nvPr/>
        </p:nvSpPr>
        <p:spPr>
          <a:xfrm>
            <a:off x="177975" y="1255876"/>
            <a:ext cx="3025969" cy="698357"/>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lvl="0">
              <a:lnSpc>
                <a:spcPct val="115000"/>
              </a:lnSpc>
              <a:buSzPts val="1200"/>
            </a:pPr>
            <a:r>
              <a:rPr lang="en" sz="1200" b="1" dirty="0">
                <a:latin typeface="Roboto"/>
                <a:ea typeface="Roboto"/>
                <a:cs typeface="Roboto"/>
                <a:sym typeface="Roboto"/>
              </a:rPr>
              <a:t>361</a:t>
            </a:r>
            <a:r>
              <a:rPr lang="en" sz="1200" dirty="0">
                <a:latin typeface="Roboto"/>
                <a:ea typeface="Roboto"/>
                <a:cs typeface="Roboto"/>
                <a:sym typeface="Roboto"/>
              </a:rPr>
              <a:t> </a:t>
            </a:r>
            <a:r>
              <a:rPr lang="nl-NL" sz="1200" dirty="0" err="1">
                <a:latin typeface="Roboto"/>
                <a:ea typeface="Roboto"/>
                <a:cs typeface="Roboto"/>
                <a:sym typeface="Roboto"/>
              </a:rPr>
              <a:t>unique</a:t>
            </a:r>
            <a:r>
              <a:rPr lang="nl-NL" sz="1200" dirty="0">
                <a:latin typeface="Roboto"/>
                <a:ea typeface="Roboto"/>
                <a:cs typeface="Roboto"/>
                <a:sym typeface="Roboto"/>
              </a:rPr>
              <a:t> </a:t>
            </a:r>
            <a:r>
              <a:rPr lang="nl-NL" sz="1200" dirty="0" err="1">
                <a:latin typeface="Roboto"/>
                <a:ea typeface="Roboto"/>
                <a:cs typeface="Roboto"/>
                <a:sym typeface="Roboto"/>
              </a:rPr>
              <a:t>visitors</a:t>
            </a:r>
            <a:r>
              <a:rPr lang="nl-NL" sz="1200" dirty="0">
                <a:latin typeface="Roboto"/>
                <a:ea typeface="Roboto"/>
                <a:cs typeface="Roboto"/>
                <a:sym typeface="Roboto"/>
              </a:rPr>
              <a:t> made a </a:t>
            </a:r>
            <a:r>
              <a:rPr lang="nl-NL" sz="1200" dirty="0" err="1">
                <a:latin typeface="Roboto"/>
                <a:ea typeface="Roboto"/>
                <a:cs typeface="Roboto"/>
                <a:sym typeface="Roboto"/>
              </a:rPr>
              <a:t>purchase</a:t>
            </a:r>
            <a:r>
              <a:rPr lang="nl-NL" sz="1200" dirty="0">
                <a:latin typeface="Roboto"/>
                <a:ea typeface="Roboto"/>
                <a:cs typeface="Roboto"/>
                <a:sym typeface="Roboto"/>
              </a:rPr>
              <a:t> on </a:t>
            </a:r>
            <a:r>
              <a:rPr lang="nl-NL" sz="1200" dirty="0" err="1">
                <a:latin typeface="Roboto"/>
                <a:ea typeface="Roboto"/>
              </a:rPr>
              <a:t>CoolTShirts</a:t>
            </a:r>
            <a:r>
              <a:rPr lang="nl-NL" sz="1200" dirty="0">
                <a:latin typeface="Roboto"/>
                <a:ea typeface="Roboto"/>
                <a:cs typeface="Roboto"/>
                <a:sym typeface="Roboto"/>
              </a:rPr>
              <a:t>.</a:t>
            </a:r>
            <a:endParaRPr sz="1200" dirty="0">
              <a:latin typeface="Roboto"/>
              <a:ea typeface="Roboto"/>
              <a:cs typeface="Roboto"/>
              <a:sym typeface="Roboto"/>
            </a:endParaRPr>
          </a:p>
        </p:txBody>
      </p:sp>
      <p:pic>
        <p:nvPicPr>
          <p:cNvPr id="5" name="Afbeelding 4">
            <a:extLst>
              <a:ext uri="{FF2B5EF4-FFF2-40B4-BE49-F238E27FC236}">
                <a16:creationId xmlns:a16="http://schemas.microsoft.com/office/drawing/2014/main" id="{9A18191C-D4F6-489B-AA2D-44E594B1FE00}"/>
              </a:ext>
            </a:extLst>
          </p:cNvPr>
          <p:cNvPicPr/>
          <p:nvPr/>
        </p:nvPicPr>
        <p:blipFill>
          <a:blip r:embed="rId3"/>
          <a:stretch>
            <a:fillRect/>
          </a:stretch>
        </p:blipFill>
        <p:spPr>
          <a:xfrm>
            <a:off x="3353154" y="1283972"/>
            <a:ext cx="2111981" cy="698358"/>
          </a:xfrm>
          <a:prstGeom prst="rect">
            <a:avLst/>
          </a:prstGeom>
        </p:spPr>
      </p:pic>
      <p:sp>
        <p:nvSpPr>
          <p:cNvPr id="7" name="Shape 323">
            <a:extLst>
              <a:ext uri="{FF2B5EF4-FFF2-40B4-BE49-F238E27FC236}">
                <a16:creationId xmlns:a16="http://schemas.microsoft.com/office/drawing/2014/main" id="{D033E56F-EF1D-4AFE-A06F-8D2E27FFA4E4}"/>
              </a:ext>
            </a:extLst>
          </p:cNvPr>
          <p:cNvSpPr txBox="1"/>
          <p:nvPr/>
        </p:nvSpPr>
        <p:spPr>
          <a:xfrm>
            <a:off x="5614345" y="362246"/>
            <a:ext cx="3351680" cy="698359"/>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SELECT COUNT (DISTINCT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 AS 'Unique visitors purchase page'</a:t>
            </a: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page_visits</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WHERE </a:t>
            </a:r>
            <a:r>
              <a:rPr lang="en-US" sz="900" dirty="0" err="1">
                <a:latin typeface="Courier New"/>
                <a:ea typeface="Courier New"/>
                <a:cs typeface="Courier New"/>
                <a:sym typeface="Courier New"/>
              </a:rPr>
              <a:t>page_name</a:t>
            </a:r>
            <a:r>
              <a:rPr lang="en-US" sz="900" dirty="0">
                <a:latin typeface="Courier New"/>
                <a:ea typeface="Courier New"/>
                <a:cs typeface="Courier New"/>
                <a:sym typeface="Courier New"/>
              </a:rPr>
              <a:t> = '4 - purchase'; </a:t>
            </a:r>
            <a:endParaRPr sz="900" dirty="0">
              <a:latin typeface="Courier New"/>
              <a:ea typeface="Courier New"/>
              <a:cs typeface="Courier New"/>
              <a:sym typeface="Courier New"/>
            </a:endParaRPr>
          </a:p>
        </p:txBody>
      </p:sp>
      <p:pic>
        <p:nvPicPr>
          <p:cNvPr id="8" name="Afbeelding 7">
            <a:extLst>
              <a:ext uri="{FF2B5EF4-FFF2-40B4-BE49-F238E27FC236}">
                <a16:creationId xmlns:a16="http://schemas.microsoft.com/office/drawing/2014/main" id="{729C9F5B-679A-4E73-BE53-543CA2A56888}"/>
              </a:ext>
            </a:extLst>
          </p:cNvPr>
          <p:cNvPicPr/>
          <p:nvPr/>
        </p:nvPicPr>
        <p:blipFill>
          <a:blip r:embed="rId4"/>
          <a:stretch>
            <a:fillRect/>
          </a:stretch>
        </p:blipFill>
        <p:spPr>
          <a:xfrm>
            <a:off x="177975" y="2914666"/>
            <a:ext cx="4541520" cy="1828800"/>
          </a:xfrm>
          <a:prstGeom prst="rect">
            <a:avLst/>
          </a:prstGeom>
        </p:spPr>
      </p:pic>
      <p:sp>
        <p:nvSpPr>
          <p:cNvPr id="9" name="Shape 331">
            <a:extLst>
              <a:ext uri="{FF2B5EF4-FFF2-40B4-BE49-F238E27FC236}">
                <a16:creationId xmlns:a16="http://schemas.microsoft.com/office/drawing/2014/main" id="{0C9CE0F3-7924-44D8-8990-38D349B21BA2}"/>
              </a:ext>
            </a:extLst>
          </p:cNvPr>
          <p:cNvSpPr txBox="1"/>
          <p:nvPr/>
        </p:nvSpPr>
        <p:spPr>
          <a:xfrm>
            <a:off x="177976" y="2062562"/>
            <a:ext cx="3994632" cy="698357"/>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lvl="0" rtl="0">
              <a:lnSpc>
                <a:spcPct val="115000"/>
              </a:lnSpc>
              <a:spcBef>
                <a:spcPts val="0"/>
              </a:spcBef>
              <a:spcAft>
                <a:spcPts val="0"/>
              </a:spcAft>
              <a:buSzPts val="1200"/>
            </a:pPr>
            <a:r>
              <a:rPr lang="nl-NL" sz="1000" dirty="0" err="1">
                <a:latin typeface="Roboto"/>
                <a:ea typeface="Roboto"/>
                <a:cs typeface="Roboto"/>
                <a:sym typeface="Roboto"/>
              </a:rPr>
              <a:t>Each</a:t>
            </a:r>
            <a:r>
              <a:rPr lang="nl-NL" sz="1000" dirty="0">
                <a:latin typeface="Roboto"/>
                <a:ea typeface="Roboto"/>
                <a:cs typeface="Roboto"/>
                <a:sym typeface="Roboto"/>
              </a:rPr>
              <a:t> </a:t>
            </a:r>
            <a:r>
              <a:rPr lang="nl-NL" sz="1000" dirty="0" err="1">
                <a:latin typeface="Roboto"/>
                <a:ea typeface="Roboto"/>
                <a:cs typeface="Roboto"/>
                <a:sym typeface="Roboto"/>
              </a:rPr>
              <a:t>purchase</a:t>
            </a:r>
            <a:r>
              <a:rPr lang="nl-NL" sz="1000" dirty="0">
                <a:latin typeface="Roboto"/>
                <a:ea typeface="Roboto"/>
                <a:cs typeface="Roboto"/>
                <a:sym typeface="Roboto"/>
              </a:rPr>
              <a:t> </a:t>
            </a:r>
            <a:r>
              <a:rPr lang="nl-NL" sz="1000" dirty="0" err="1">
                <a:latin typeface="Roboto"/>
                <a:ea typeface="Roboto"/>
                <a:cs typeface="Roboto"/>
                <a:sym typeface="Roboto"/>
              </a:rPr>
              <a:t>can</a:t>
            </a:r>
            <a:r>
              <a:rPr lang="nl-NL" sz="1000" dirty="0">
                <a:latin typeface="Roboto"/>
                <a:ea typeface="Roboto"/>
                <a:cs typeface="Roboto"/>
                <a:sym typeface="Roboto"/>
              </a:rPr>
              <a:t> </a:t>
            </a:r>
            <a:r>
              <a:rPr lang="nl-NL" sz="1000" dirty="0" err="1">
                <a:latin typeface="Roboto"/>
                <a:ea typeface="Roboto"/>
                <a:cs typeface="Roboto"/>
                <a:sym typeface="Roboto"/>
              </a:rPr>
              <a:t>be</a:t>
            </a:r>
            <a:r>
              <a:rPr lang="nl-NL" sz="1000" dirty="0">
                <a:latin typeface="Roboto"/>
                <a:ea typeface="Roboto"/>
                <a:cs typeface="Roboto"/>
                <a:sym typeface="Roboto"/>
              </a:rPr>
              <a:t> </a:t>
            </a:r>
            <a:r>
              <a:rPr lang="nl-NL" sz="1000" dirty="0" err="1">
                <a:latin typeface="Roboto"/>
                <a:ea typeface="Roboto"/>
                <a:cs typeface="Roboto"/>
                <a:sym typeface="Roboto"/>
              </a:rPr>
              <a:t>attributed</a:t>
            </a:r>
            <a:r>
              <a:rPr lang="nl-NL" sz="1000" dirty="0">
                <a:latin typeface="Roboto"/>
                <a:ea typeface="Roboto"/>
                <a:cs typeface="Roboto"/>
                <a:sym typeface="Roboto"/>
              </a:rPr>
              <a:t> </a:t>
            </a:r>
            <a:r>
              <a:rPr lang="nl-NL" sz="1000" dirty="0" err="1">
                <a:latin typeface="Roboto"/>
                <a:ea typeface="Roboto"/>
                <a:cs typeface="Roboto"/>
                <a:sym typeface="Roboto"/>
              </a:rPr>
              <a:t>to</a:t>
            </a:r>
            <a:r>
              <a:rPr lang="nl-NL" sz="1000" dirty="0">
                <a:latin typeface="Roboto"/>
                <a:ea typeface="Roboto"/>
                <a:cs typeface="Roboto"/>
                <a:sym typeface="Roboto"/>
              </a:rPr>
              <a:t> a </a:t>
            </a:r>
            <a:r>
              <a:rPr lang="nl-NL" sz="1000" dirty="0" err="1">
                <a:latin typeface="Roboto"/>
                <a:ea typeface="Roboto"/>
                <a:cs typeface="Roboto"/>
                <a:sym typeface="Roboto"/>
              </a:rPr>
              <a:t>certain</a:t>
            </a:r>
            <a:r>
              <a:rPr lang="nl-NL" sz="1000" dirty="0">
                <a:latin typeface="Roboto"/>
                <a:ea typeface="Roboto"/>
                <a:cs typeface="Roboto"/>
                <a:sym typeface="Roboto"/>
              </a:rPr>
              <a:t> </a:t>
            </a:r>
            <a:r>
              <a:rPr lang="nl-NL" sz="1000" dirty="0" err="1">
                <a:latin typeface="Roboto"/>
                <a:ea typeface="Roboto"/>
                <a:cs typeface="Roboto"/>
                <a:sym typeface="Roboto"/>
              </a:rPr>
              <a:t>campaign</a:t>
            </a:r>
            <a:r>
              <a:rPr lang="nl-NL" sz="1000" dirty="0">
                <a:latin typeface="Roboto"/>
                <a:ea typeface="Roboto"/>
                <a:cs typeface="Roboto"/>
                <a:sym typeface="Roboto"/>
              </a:rPr>
              <a:t>. Below </a:t>
            </a:r>
            <a:r>
              <a:rPr lang="nl-NL" sz="1000" dirty="0" err="1">
                <a:latin typeface="Roboto"/>
                <a:ea typeface="Roboto"/>
                <a:cs typeface="Roboto"/>
                <a:sym typeface="Roboto"/>
              </a:rPr>
              <a:t>you</a:t>
            </a:r>
            <a:r>
              <a:rPr lang="nl-NL" sz="1000" dirty="0">
                <a:latin typeface="Roboto"/>
                <a:ea typeface="Roboto"/>
                <a:cs typeface="Roboto"/>
                <a:sym typeface="Roboto"/>
              </a:rPr>
              <a:t> </a:t>
            </a:r>
            <a:r>
              <a:rPr lang="nl-NL" sz="1000" dirty="0" err="1">
                <a:latin typeface="Roboto"/>
                <a:ea typeface="Roboto"/>
                <a:cs typeface="Roboto"/>
                <a:sym typeface="Roboto"/>
              </a:rPr>
              <a:t>can</a:t>
            </a:r>
            <a:r>
              <a:rPr lang="nl-NL" sz="1000" dirty="0">
                <a:latin typeface="Roboto"/>
                <a:ea typeface="Roboto"/>
                <a:cs typeface="Roboto"/>
                <a:sym typeface="Roboto"/>
              </a:rPr>
              <a:t> </a:t>
            </a:r>
            <a:r>
              <a:rPr lang="nl-NL" sz="1000" dirty="0" err="1">
                <a:latin typeface="Roboto"/>
                <a:ea typeface="Roboto"/>
                <a:cs typeface="Roboto"/>
                <a:sym typeface="Roboto"/>
              </a:rPr>
              <a:t>see</a:t>
            </a:r>
            <a:r>
              <a:rPr lang="nl-NL" sz="1000" dirty="0">
                <a:latin typeface="Roboto"/>
                <a:ea typeface="Roboto"/>
                <a:cs typeface="Roboto"/>
                <a:sym typeface="Roboto"/>
              </a:rPr>
              <a:t> </a:t>
            </a:r>
            <a:r>
              <a:rPr lang="nl-NL" sz="1000" dirty="0" err="1">
                <a:latin typeface="Roboto"/>
                <a:ea typeface="Roboto"/>
                <a:cs typeface="Roboto"/>
                <a:sym typeface="Roboto"/>
              </a:rPr>
              <a:t>how</a:t>
            </a:r>
            <a:r>
              <a:rPr lang="nl-NL" sz="1000" dirty="0">
                <a:latin typeface="Roboto"/>
                <a:ea typeface="Roboto"/>
                <a:cs typeface="Roboto"/>
                <a:sym typeface="Roboto"/>
              </a:rPr>
              <a:t> </a:t>
            </a:r>
            <a:r>
              <a:rPr lang="nl-NL" sz="1000" dirty="0" err="1">
                <a:latin typeface="Roboto"/>
                <a:ea typeface="Roboto"/>
                <a:cs typeface="Roboto"/>
                <a:sym typeface="Roboto"/>
              </a:rPr>
              <a:t>many</a:t>
            </a:r>
            <a:r>
              <a:rPr lang="nl-NL" sz="1000" dirty="0">
                <a:latin typeface="Roboto"/>
                <a:ea typeface="Roboto"/>
                <a:cs typeface="Roboto"/>
                <a:sym typeface="Roboto"/>
              </a:rPr>
              <a:t> </a:t>
            </a:r>
            <a:r>
              <a:rPr lang="nl-NL" sz="1000" dirty="0" err="1">
                <a:latin typeface="Roboto"/>
                <a:ea typeface="Roboto"/>
                <a:cs typeface="Roboto"/>
                <a:sym typeface="Roboto"/>
              </a:rPr>
              <a:t>purchases</a:t>
            </a:r>
            <a:r>
              <a:rPr lang="nl-NL" sz="1000" dirty="0">
                <a:latin typeface="Roboto"/>
                <a:ea typeface="Roboto"/>
                <a:cs typeface="Roboto"/>
                <a:sym typeface="Roboto"/>
              </a:rPr>
              <a:t> </a:t>
            </a:r>
            <a:r>
              <a:rPr lang="nl-NL" sz="1000" dirty="0" err="1">
                <a:latin typeface="Roboto"/>
                <a:ea typeface="Roboto"/>
                <a:cs typeface="Roboto"/>
                <a:sym typeface="Roboto"/>
              </a:rPr>
              <a:t>each</a:t>
            </a:r>
            <a:r>
              <a:rPr lang="nl-NL" sz="1000" dirty="0">
                <a:latin typeface="Roboto"/>
                <a:ea typeface="Roboto"/>
                <a:cs typeface="Roboto"/>
                <a:sym typeface="Roboto"/>
              </a:rPr>
              <a:t> </a:t>
            </a:r>
            <a:r>
              <a:rPr lang="nl-NL" sz="1000" dirty="0" err="1">
                <a:latin typeface="Roboto"/>
                <a:ea typeface="Roboto"/>
                <a:cs typeface="Roboto"/>
                <a:sym typeface="Roboto"/>
              </a:rPr>
              <a:t>campagn</a:t>
            </a:r>
            <a:r>
              <a:rPr lang="nl-NL" sz="1000" dirty="0">
                <a:latin typeface="Roboto"/>
                <a:ea typeface="Roboto"/>
                <a:cs typeface="Roboto"/>
                <a:sym typeface="Roboto"/>
              </a:rPr>
              <a:t> is </a:t>
            </a:r>
            <a:r>
              <a:rPr lang="nl-NL" sz="1000" dirty="0" err="1">
                <a:latin typeface="Roboto"/>
                <a:ea typeface="Roboto"/>
                <a:cs typeface="Roboto"/>
                <a:sym typeface="Roboto"/>
              </a:rPr>
              <a:t>responsible</a:t>
            </a:r>
            <a:r>
              <a:rPr lang="nl-NL" sz="1000" dirty="0">
                <a:latin typeface="Roboto"/>
                <a:ea typeface="Roboto"/>
                <a:cs typeface="Roboto"/>
                <a:sym typeface="Roboto"/>
              </a:rPr>
              <a:t> </a:t>
            </a:r>
            <a:r>
              <a:rPr lang="nl-NL" sz="1000" dirty="0" err="1">
                <a:latin typeface="Roboto"/>
                <a:ea typeface="Roboto"/>
                <a:cs typeface="Roboto"/>
                <a:sym typeface="Roboto"/>
              </a:rPr>
              <a:t>for</a:t>
            </a:r>
            <a:r>
              <a:rPr lang="nl-NL" sz="1000" dirty="0">
                <a:latin typeface="Roboto"/>
                <a:ea typeface="Roboto"/>
                <a:cs typeface="Roboto"/>
                <a:sym typeface="Roboto"/>
              </a:rPr>
              <a:t>. </a:t>
            </a:r>
            <a:r>
              <a:rPr lang="nl-NL" sz="1000" dirty="0" err="1">
                <a:latin typeface="Roboto"/>
                <a:ea typeface="Roboto"/>
                <a:cs typeface="Roboto"/>
                <a:sym typeface="Roboto"/>
              </a:rPr>
              <a:t>Weekly-newsletter</a:t>
            </a:r>
            <a:r>
              <a:rPr lang="nl-NL" sz="1000" dirty="0">
                <a:latin typeface="Roboto"/>
                <a:ea typeface="Roboto"/>
                <a:cs typeface="Roboto"/>
                <a:sym typeface="Roboto"/>
              </a:rPr>
              <a:t> was most </a:t>
            </a:r>
            <a:r>
              <a:rPr lang="nl-NL" sz="1000" dirty="0" err="1">
                <a:latin typeface="Roboto"/>
                <a:ea typeface="Roboto"/>
                <a:cs typeface="Roboto"/>
                <a:sym typeface="Roboto"/>
              </a:rPr>
              <a:t>succesful</a:t>
            </a:r>
            <a:r>
              <a:rPr lang="nl-NL" sz="1000" dirty="0">
                <a:latin typeface="Roboto"/>
                <a:ea typeface="Roboto"/>
                <a:cs typeface="Roboto"/>
                <a:sym typeface="Roboto"/>
              </a:rPr>
              <a:t>.</a:t>
            </a:r>
            <a:r>
              <a:rPr lang="nl-NL" sz="1200" dirty="0">
                <a:latin typeface="Roboto"/>
                <a:ea typeface="Roboto"/>
                <a:cs typeface="Roboto"/>
                <a:sym typeface="Roboto"/>
              </a:rPr>
              <a:t> </a:t>
            </a:r>
            <a:endParaRPr sz="1200" dirty="0">
              <a:latin typeface="Roboto"/>
              <a:ea typeface="Roboto"/>
              <a:cs typeface="Roboto"/>
              <a:sym typeface="Roboto"/>
            </a:endParaRPr>
          </a:p>
        </p:txBody>
      </p:sp>
      <p:cxnSp>
        <p:nvCxnSpPr>
          <p:cNvPr id="3" name="Rechte verbindingslijn 2">
            <a:extLst>
              <a:ext uri="{FF2B5EF4-FFF2-40B4-BE49-F238E27FC236}">
                <a16:creationId xmlns:a16="http://schemas.microsoft.com/office/drawing/2014/main" id="{1935A3AA-B852-40B7-BE2C-C91CB857BCF6}"/>
              </a:ext>
            </a:extLst>
          </p:cNvPr>
          <p:cNvCxnSpPr>
            <a:cxnSpLocks/>
          </p:cNvCxnSpPr>
          <p:nvPr/>
        </p:nvCxnSpPr>
        <p:spPr>
          <a:xfrm>
            <a:off x="3557507" y="4869773"/>
            <a:ext cx="1367291" cy="0"/>
          </a:xfrm>
          <a:prstGeom prst="line">
            <a:avLst/>
          </a:prstGeom>
        </p:spPr>
        <p:style>
          <a:lnRef idx="2">
            <a:schemeClr val="dk1"/>
          </a:lnRef>
          <a:fillRef idx="0">
            <a:schemeClr val="dk1"/>
          </a:fillRef>
          <a:effectRef idx="1">
            <a:schemeClr val="dk1"/>
          </a:effectRef>
          <a:fontRef idx="minor">
            <a:schemeClr val="tx1"/>
          </a:fontRef>
        </p:style>
      </p:cxnSp>
      <p:sp>
        <p:nvSpPr>
          <p:cNvPr id="10" name="Tekstvak 9">
            <a:extLst>
              <a:ext uri="{FF2B5EF4-FFF2-40B4-BE49-F238E27FC236}">
                <a16:creationId xmlns:a16="http://schemas.microsoft.com/office/drawing/2014/main" id="{31BF5021-829E-4EEB-8044-E171CC4B258E}"/>
              </a:ext>
            </a:extLst>
          </p:cNvPr>
          <p:cNvSpPr txBox="1"/>
          <p:nvPr/>
        </p:nvSpPr>
        <p:spPr>
          <a:xfrm>
            <a:off x="4719495" y="4469663"/>
            <a:ext cx="372139" cy="400110"/>
          </a:xfrm>
          <a:prstGeom prst="rect">
            <a:avLst/>
          </a:prstGeom>
          <a:noFill/>
        </p:spPr>
        <p:txBody>
          <a:bodyPr wrap="square" rtlCol="0">
            <a:spAutoFit/>
          </a:bodyPr>
          <a:lstStyle/>
          <a:p>
            <a:r>
              <a:rPr lang="nl-NL" sz="2000" dirty="0">
                <a:latin typeface="Roboto" panose="020B0604020202020204" charset="0"/>
                <a:ea typeface="Roboto" panose="020B0604020202020204" charset="0"/>
              </a:rPr>
              <a:t>+</a:t>
            </a:r>
          </a:p>
        </p:txBody>
      </p:sp>
      <p:sp>
        <p:nvSpPr>
          <p:cNvPr id="18" name="Tekstvak 17">
            <a:extLst>
              <a:ext uri="{FF2B5EF4-FFF2-40B4-BE49-F238E27FC236}">
                <a16:creationId xmlns:a16="http://schemas.microsoft.com/office/drawing/2014/main" id="{50E62716-3669-40EA-AB4B-C1D24F1178EE}"/>
              </a:ext>
            </a:extLst>
          </p:cNvPr>
          <p:cNvSpPr txBox="1"/>
          <p:nvPr/>
        </p:nvSpPr>
        <p:spPr>
          <a:xfrm>
            <a:off x="4005597" y="4869773"/>
            <a:ext cx="837818" cy="276999"/>
          </a:xfrm>
          <a:prstGeom prst="rect">
            <a:avLst/>
          </a:prstGeom>
          <a:noFill/>
        </p:spPr>
        <p:txBody>
          <a:bodyPr wrap="square" rtlCol="0">
            <a:spAutoFit/>
          </a:bodyPr>
          <a:lstStyle/>
          <a:p>
            <a:r>
              <a:rPr lang="nl-NL" sz="1200" dirty="0">
                <a:latin typeface="Roboto" panose="020B0604020202020204" charset="0"/>
                <a:ea typeface="Roboto" panose="020B0604020202020204" charset="0"/>
              </a:rPr>
              <a:t>361</a:t>
            </a:r>
          </a:p>
        </p:txBody>
      </p:sp>
      <p:sp>
        <p:nvSpPr>
          <p:cNvPr id="22" name="Shape 323">
            <a:extLst>
              <a:ext uri="{FF2B5EF4-FFF2-40B4-BE49-F238E27FC236}">
                <a16:creationId xmlns:a16="http://schemas.microsoft.com/office/drawing/2014/main" id="{A1AA34B1-C8E6-4C7A-9F85-1367EF860A0B}"/>
              </a:ext>
            </a:extLst>
          </p:cNvPr>
          <p:cNvSpPr txBox="1"/>
          <p:nvPr/>
        </p:nvSpPr>
        <p:spPr>
          <a:xfrm>
            <a:off x="5614345" y="1283973"/>
            <a:ext cx="3351680" cy="3741682"/>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WITH </a:t>
            </a:r>
            <a:r>
              <a:rPr lang="en-US" sz="900" dirty="0" err="1">
                <a:latin typeface="Courier New"/>
                <a:ea typeface="Courier New"/>
                <a:cs typeface="Courier New"/>
                <a:sym typeface="Courier New"/>
              </a:rPr>
              <a:t>last_touch</a:t>
            </a:r>
            <a:r>
              <a:rPr lang="en-US" sz="900" dirty="0">
                <a:latin typeface="Courier New"/>
                <a:ea typeface="Courier New"/>
                <a:cs typeface="Courier New"/>
                <a:sym typeface="Courier New"/>
              </a:rPr>
              <a:t> AS (</a:t>
            </a:r>
          </a:p>
          <a:p>
            <a:pPr lvl="0">
              <a:buClr>
                <a:schemeClr val="dk1"/>
              </a:buClr>
              <a:buSzPts val="1100"/>
            </a:pPr>
            <a:r>
              <a:rPr lang="en-US" sz="900" dirty="0">
                <a:latin typeface="Courier New"/>
                <a:ea typeface="Courier New"/>
                <a:cs typeface="Courier New"/>
                <a:sym typeface="Courier New"/>
              </a:rPr>
              <a:t>   SELECT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MAX(timestamp) as </a:t>
            </a:r>
            <a:r>
              <a:rPr lang="en-US" sz="900" dirty="0" err="1">
                <a:latin typeface="Courier New"/>
                <a:ea typeface="Courier New"/>
                <a:cs typeface="Courier New"/>
                <a:sym typeface="Courier New"/>
              </a:rPr>
              <a:t>last_touch_at</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FROM </a:t>
            </a:r>
            <a:r>
              <a:rPr lang="en-US" sz="900" dirty="0" err="1">
                <a:latin typeface="Courier New"/>
                <a:ea typeface="Courier New"/>
                <a:cs typeface="Courier New"/>
                <a:sym typeface="Courier New"/>
              </a:rPr>
              <a:t>page_visits</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WHERE </a:t>
            </a:r>
            <a:r>
              <a:rPr lang="en-US" sz="900" dirty="0" err="1">
                <a:latin typeface="Courier New"/>
                <a:ea typeface="Courier New"/>
                <a:cs typeface="Courier New"/>
                <a:sym typeface="Courier New"/>
              </a:rPr>
              <a:t>page_name</a:t>
            </a:r>
            <a:r>
              <a:rPr lang="en-US" sz="900" dirty="0">
                <a:latin typeface="Courier New"/>
                <a:ea typeface="Courier New"/>
                <a:cs typeface="Courier New"/>
                <a:sym typeface="Courier New"/>
              </a:rPr>
              <a:t> = '4 - purchase'</a:t>
            </a:r>
          </a:p>
          <a:p>
            <a:pPr lvl="0">
              <a:buClr>
                <a:schemeClr val="dk1"/>
              </a:buClr>
              <a:buSzPts val="1100"/>
            </a:pPr>
            <a:r>
              <a:rPr lang="en-US" sz="900" dirty="0">
                <a:latin typeface="Courier New"/>
                <a:ea typeface="Courier New"/>
                <a:cs typeface="Courier New"/>
                <a:sym typeface="Courier New"/>
              </a:rPr>
              <a:t>   GROUP BY </a:t>
            </a:r>
            <a:r>
              <a:rPr lang="en-US" sz="900" dirty="0" err="1">
                <a:latin typeface="Courier New"/>
                <a:ea typeface="Courier New"/>
                <a:cs typeface="Courier New"/>
                <a:sym typeface="Courier New"/>
              </a:rPr>
              <a:t>user_id</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a:t>
            </a:r>
          </a:p>
          <a:p>
            <a:pPr lvl="0">
              <a:buClr>
                <a:schemeClr val="dk1"/>
              </a:buClr>
              <a:buSzPts val="1100"/>
            </a:pPr>
            <a:r>
              <a:rPr lang="en-US" sz="900" dirty="0" err="1">
                <a:latin typeface="Courier New"/>
                <a:ea typeface="Courier New"/>
                <a:cs typeface="Courier New"/>
                <a:sym typeface="Courier New"/>
              </a:rPr>
              <a:t>lt_alloc</a:t>
            </a:r>
            <a:r>
              <a:rPr lang="en-US" sz="900" dirty="0">
                <a:latin typeface="Courier New"/>
                <a:ea typeface="Courier New"/>
                <a:cs typeface="Courier New"/>
                <a:sym typeface="Courier New"/>
              </a:rPr>
              <a:t> AS (</a:t>
            </a:r>
          </a:p>
          <a:p>
            <a:pPr lvl="0">
              <a:buClr>
                <a:schemeClr val="dk1"/>
              </a:buClr>
              <a:buSzPts val="1100"/>
            </a:pPr>
            <a:r>
              <a:rPr lang="en-US" sz="900" dirty="0">
                <a:latin typeface="Courier New"/>
                <a:ea typeface="Courier New"/>
                <a:cs typeface="Courier New"/>
                <a:sym typeface="Courier New"/>
              </a:rPr>
              <a:t>   SELECT </a:t>
            </a:r>
            <a:r>
              <a:rPr lang="en-US" sz="900" dirty="0" err="1">
                <a:latin typeface="Courier New"/>
                <a:ea typeface="Courier New"/>
                <a:cs typeface="Courier New"/>
                <a:sym typeface="Courier New"/>
              </a:rPr>
              <a:t>last_touch.user_id</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last_touch.last_touch_at</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page_visits.utm_source</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page_visits.utm_campaign</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FROM </a:t>
            </a:r>
            <a:r>
              <a:rPr lang="en-US" sz="900" dirty="0" err="1">
                <a:latin typeface="Courier New"/>
                <a:ea typeface="Courier New"/>
                <a:cs typeface="Courier New"/>
                <a:sym typeface="Courier New"/>
              </a:rPr>
              <a:t>last_touch</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JOIN </a:t>
            </a:r>
            <a:r>
              <a:rPr lang="en-US" sz="900" dirty="0" err="1">
                <a:latin typeface="Courier New"/>
                <a:ea typeface="Courier New"/>
                <a:cs typeface="Courier New"/>
                <a:sym typeface="Courier New"/>
              </a:rPr>
              <a:t>page_visits</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ON </a:t>
            </a:r>
            <a:r>
              <a:rPr lang="en-US" sz="900" dirty="0" err="1">
                <a:latin typeface="Courier New"/>
                <a:ea typeface="Courier New"/>
                <a:cs typeface="Courier New"/>
                <a:sym typeface="Courier New"/>
              </a:rPr>
              <a:t>last_touch.user_id</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page_visits.user_id</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AND </a:t>
            </a:r>
            <a:r>
              <a:rPr lang="en-US" sz="900" dirty="0" err="1">
                <a:latin typeface="Courier New"/>
                <a:ea typeface="Courier New"/>
                <a:cs typeface="Courier New"/>
                <a:sym typeface="Courier New"/>
              </a:rPr>
              <a:t>last_touch.last_touch_at</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page_visits.timestamp</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   )</a:t>
            </a:r>
          </a:p>
          <a:p>
            <a:pPr lvl="0">
              <a:buClr>
                <a:schemeClr val="dk1"/>
              </a:buClr>
              <a:buSzPts val="1100"/>
            </a:pPr>
            <a:r>
              <a:rPr lang="en-US" sz="900" dirty="0">
                <a:latin typeface="Courier New"/>
                <a:ea typeface="Courier New"/>
                <a:cs typeface="Courier New"/>
                <a:sym typeface="Courier New"/>
              </a:rPr>
              <a:t>SELECT</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lt_alloc.utm_source</a:t>
            </a:r>
            <a:r>
              <a:rPr lang="en-US" sz="900" dirty="0">
                <a:latin typeface="Courier New"/>
                <a:ea typeface="Courier New"/>
                <a:cs typeface="Courier New"/>
                <a:sym typeface="Courier New"/>
              </a:rPr>
              <a:t> AS Source,</a:t>
            </a:r>
          </a:p>
          <a:p>
            <a:pPr lvl="0">
              <a:buClr>
                <a:schemeClr val="dk1"/>
              </a:buClr>
              <a:buSzPts val="11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lt_alloc.utm_campaign</a:t>
            </a:r>
            <a:r>
              <a:rPr lang="en-US" sz="900" dirty="0">
                <a:latin typeface="Courier New"/>
                <a:ea typeface="Courier New"/>
                <a:cs typeface="Courier New"/>
                <a:sym typeface="Courier New"/>
              </a:rPr>
              <a:t> AS Campaign,</a:t>
            </a:r>
          </a:p>
          <a:p>
            <a:pPr lvl="0">
              <a:buClr>
                <a:schemeClr val="dk1"/>
              </a:buClr>
              <a:buSzPts val="1100"/>
            </a:pPr>
            <a:r>
              <a:rPr lang="en-US" sz="900" dirty="0">
                <a:latin typeface="Courier New"/>
                <a:ea typeface="Courier New"/>
                <a:cs typeface="Courier New"/>
                <a:sym typeface="Courier New"/>
              </a:rPr>
              <a:t>   COUNT(*) AS 'Last Touches'</a:t>
            </a: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lt_alloc</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GROUP BY 2</a:t>
            </a:r>
          </a:p>
          <a:p>
            <a:pPr lvl="0">
              <a:buClr>
                <a:schemeClr val="dk1"/>
              </a:buClr>
              <a:buSzPts val="1100"/>
            </a:pPr>
            <a:r>
              <a:rPr lang="en-US" sz="900" dirty="0">
                <a:latin typeface="Courier New"/>
                <a:ea typeface="Courier New"/>
                <a:cs typeface="Courier New"/>
                <a:sym typeface="Courier New"/>
              </a:rPr>
              <a:t>ORDER BY 3 DESC;</a:t>
            </a:r>
            <a:endParaRPr sz="900" dirty="0">
              <a:latin typeface="Courier New"/>
              <a:ea typeface="Courier New"/>
              <a:cs typeface="Courier New"/>
              <a:sym typeface="Courier New"/>
            </a:endParaRPr>
          </a:p>
        </p:txBody>
      </p:sp>
      <p:pic>
        <p:nvPicPr>
          <p:cNvPr id="1027" name="Picture 3" descr="https://fitbodytraining.be/wp-content/uploads/2017/05/pijl-links.png">
            <a:extLst>
              <a:ext uri="{FF2B5EF4-FFF2-40B4-BE49-F238E27FC236}">
                <a16:creationId xmlns:a16="http://schemas.microsoft.com/office/drawing/2014/main" id="{68981CC0-12EC-4F53-8ED5-CBDA5CE170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096639">
            <a:off x="4860987" y="412275"/>
            <a:ext cx="567845" cy="79978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3" descr="https://fitbodytraining.be/wp-content/uploads/2017/05/pijl-links.png">
            <a:extLst>
              <a:ext uri="{FF2B5EF4-FFF2-40B4-BE49-F238E27FC236}">
                <a16:creationId xmlns:a16="http://schemas.microsoft.com/office/drawing/2014/main" id="{387C639F-A9B8-4E96-B434-82A32E4899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6927918">
            <a:off x="4739620" y="2237776"/>
            <a:ext cx="567845" cy="7997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1.4 </a:t>
            </a:r>
            <a:r>
              <a:rPr lang="nl-NL" sz="2400" b="1" dirty="0" err="1">
                <a:solidFill>
                  <a:srgbClr val="295269"/>
                </a:solidFill>
                <a:latin typeface="Roboto"/>
                <a:ea typeface="Roboto"/>
                <a:cs typeface="Roboto"/>
                <a:sym typeface="Roboto"/>
              </a:rPr>
              <a:t>Typical</a:t>
            </a:r>
            <a:r>
              <a:rPr lang="nl-NL" sz="2400" b="1" dirty="0">
                <a:solidFill>
                  <a:srgbClr val="295269"/>
                </a:solidFill>
                <a:latin typeface="Roboto"/>
                <a:ea typeface="Roboto"/>
                <a:cs typeface="Roboto"/>
                <a:sym typeface="Roboto"/>
              </a:rPr>
              <a:t> user </a:t>
            </a:r>
            <a:r>
              <a:rPr lang="nl-NL" sz="2400" b="1" dirty="0" err="1">
                <a:solidFill>
                  <a:srgbClr val="295269"/>
                </a:solidFill>
                <a:latin typeface="Roboto"/>
                <a:ea typeface="Roboto"/>
                <a:cs typeface="Roboto"/>
                <a:sym typeface="Roboto"/>
              </a:rPr>
              <a:t>journey</a:t>
            </a:r>
            <a:endParaRPr sz="2400" b="1" dirty="0">
              <a:solidFill>
                <a:srgbClr val="295269"/>
              </a:solidFill>
              <a:latin typeface="Roboto"/>
              <a:ea typeface="Roboto"/>
              <a:cs typeface="Roboto"/>
              <a:sym typeface="Roboto"/>
            </a:endParaRPr>
          </a:p>
        </p:txBody>
      </p:sp>
      <p:sp>
        <p:nvSpPr>
          <p:cNvPr id="331" name="Shape 331"/>
          <p:cNvSpPr txBox="1"/>
          <p:nvPr/>
        </p:nvSpPr>
        <p:spPr>
          <a:xfrm>
            <a:off x="232872" y="2395384"/>
            <a:ext cx="3769310" cy="915373"/>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lvl="0" indent="-171450">
              <a:lnSpc>
                <a:spcPct val="115000"/>
              </a:lnSpc>
              <a:buSzPts val="1200"/>
              <a:buFontTx/>
              <a:buChar char="-"/>
            </a:pPr>
            <a:r>
              <a:rPr lang="nl-NL" sz="1200" dirty="0" err="1">
                <a:latin typeface="Roboto"/>
                <a:ea typeface="Roboto"/>
                <a:cs typeface="Roboto"/>
                <a:sym typeface="Roboto"/>
              </a:rPr>
              <a:t>Campains</a:t>
            </a:r>
            <a:r>
              <a:rPr lang="nl-NL" sz="1200" dirty="0">
                <a:latin typeface="Roboto"/>
                <a:ea typeface="Roboto"/>
                <a:cs typeface="Roboto"/>
                <a:sym typeface="Roboto"/>
              </a:rPr>
              <a:t> </a:t>
            </a:r>
            <a:r>
              <a:rPr lang="nl-NL" sz="1200" dirty="0" err="1">
                <a:latin typeface="Roboto"/>
                <a:ea typeface="Roboto"/>
                <a:cs typeface="Roboto"/>
                <a:sym typeface="Roboto"/>
              </a:rPr>
              <a:t>responsible</a:t>
            </a:r>
            <a:r>
              <a:rPr lang="nl-NL" sz="1200" dirty="0">
                <a:latin typeface="Roboto"/>
                <a:ea typeface="Roboto"/>
                <a:cs typeface="Roboto"/>
                <a:sym typeface="Roboto"/>
              </a:rPr>
              <a:t> </a:t>
            </a:r>
            <a:r>
              <a:rPr lang="nl-NL" sz="1200" dirty="0" err="1">
                <a:latin typeface="Roboto"/>
                <a:ea typeface="Roboto"/>
                <a:cs typeface="Roboto"/>
                <a:sym typeface="Roboto"/>
              </a:rPr>
              <a:t>for</a:t>
            </a:r>
            <a:r>
              <a:rPr lang="nl-NL" sz="1200" dirty="0">
                <a:latin typeface="Roboto"/>
                <a:ea typeface="Roboto"/>
                <a:cs typeface="Roboto"/>
                <a:sym typeface="Roboto"/>
              </a:rPr>
              <a:t> </a:t>
            </a:r>
            <a:r>
              <a:rPr lang="nl-NL" sz="1200" dirty="0" err="1">
                <a:latin typeface="Roboto"/>
                <a:ea typeface="Roboto"/>
                <a:cs typeface="Roboto"/>
                <a:sym typeface="Roboto"/>
              </a:rPr>
              <a:t>the</a:t>
            </a:r>
            <a:r>
              <a:rPr lang="nl-NL" sz="1200" dirty="0">
                <a:latin typeface="Roboto"/>
                <a:ea typeface="Roboto"/>
                <a:cs typeface="Roboto"/>
                <a:sym typeface="Roboto"/>
              </a:rPr>
              <a:t> most first touches:</a:t>
            </a:r>
          </a:p>
          <a:p>
            <a:pPr marL="228600" lvl="8" indent="-228600">
              <a:lnSpc>
                <a:spcPct val="115000"/>
              </a:lnSpc>
              <a:buSzPts val="1200"/>
              <a:buFont typeface="+mj-lt"/>
              <a:buAutoNum type="arabicPeriod"/>
            </a:pPr>
            <a:r>
              <a:rPr lang="nl-NL" sz="1000" dirty="0">
                <a:latin typeface="Roboto"/>
                <a:ea typeface="Roboto"/>
                <a:cs typeface="Roboto"/>
                <a:sym typeface="Roboto"/>
              </a:rPr>
              <a:t>Interview-</a:t>
            </a:r>
            <a:r>
              <a:rPr lang="nl-NL" sz="1000" dirty="0" err="1">
                <a:latin typeface="Roboto"/>
                <a:ea typeface="Roboto"/>
                <a:cs typeface="Roboto"/>
                <a:sym typeface="Roboto"/>
              </a:rPr>
              <a:t>with</a:t>
            </a:r>
            <a:r>
              <a:rPr lang="nl-NL" sz="1000" dirty="0">
                <a:latin typeface="Roboto"/>
                <a:ea typeface="Roboto"/>
                <a:cs typeface="Roboto"/>
                <a:sym typeface="Roboto"/>
              </a:rPr>
              <a:t>-cool-</a:t>
            </a:r>
            <a:r>
              <a:rPr lang="nl-NL" sz="1000" dirty="0" err="1">
                <a:latin typeface="Roboto"/>
                <a:ea typeface="Roboto"/>
                <a:cs typeface="Roboto"/>
                <a:sym typeface="Roboto"/>
              </a:rPr>
              <a:t>tshirts</a:t>
            </a:r>
            <a:r>
              <a:rPr lang="nl-NL" sz="1000" dirty="0">
                <a:latin typeface="Roboto"/>
                <a:ea typeface="Roboto"/>
                <a:cs typeface="Roboto"/>
                <a:sym typeface="Roboto"/>
              </a:rPr>
              <a:t>-</a:t>
            </a:r>
            <a:r>
              <a:rPr lang="nl-NL" sz="1000" dirty="0" err="1">
                <a:latin typeface="Roboto"/>
                <a:ea typeface="Roboto"/>
                <a:cs typeface="Roboto"/>
                <a:sym typeface="Roboto"/>
              </a:rPr>
              <a:t>founder</a:t>
            </a:r>
            <a:endParaRPr lang="nl-NL" sz="1000" dirty="0">
              <a:latin typeface="Roboto"/>
              <a:ea typeface="Roboto"/>
              <a:cs typeface="Roboto"/>
              <a:sym typeface="Roboto"/>
            </a:endParaRPr>
          </a:p>
          <a:p>
            <a:pPr marL="228600" lvl="8" indent="-228600">
              <a:lnSpc>
                <a:spcPct val="115000"/>
              </a:lnSpc>
              <a:buSzPts val="1200"/>
              <a:buFont typeface="+mj-lt"/>
              <a:buAutoNum type="arabicPeriod"/>
            </a:pPr>
            <a:r>
              <a:rPr lang="nl-NL" sz="1000" dirty="0" err="1">
                <a:latin typeface="Roboto"/>
                <a:ea typeface="Roboto"/>
                <a:cs typeface="Roboto"/>
                <a:sym typeface="Roboto"/>
              </a:rPr>
              <a:t>Getting</a:t>
            </a:r>
            <a:r>
              <a:rPr lang="nl-NL" sz="1000" dirty="0">
                <a:latin typeface="Roboto"/>
                <a:ea typeface="Roboto"/>
                <a:cs typeface="Roboto"/>
                <a:sym typeface="Roboto"/>
              </a:rPr>
              <a:t>-</a:t>
            </a:r>
            <a:r>
              <a:rPr lang="nl-NL" sz="1000" dirty="0" err="1">
                <a:latin typeface="Roboto"/>
                <a:ea typeface="Roboto"/>
                <a:cs typeface="Roboto"/>
                <a:sym typeface="Roboto"/>
              </a:rPr>
              <a:t>to</a:t>
            </a:r>
            <a:r>
              <a:rPr lang="nl-NL" sz="1000" dirty="0">
                <a:latin typeface="Roboto"/>
                <a:ea typeface="Roboto"/>
                <a:cs typeface="Roboto"/>
                <a:sym typeface="Roboto"/>
              </a:rPr>
              <a:t>-</a:t>
            </a:r>
            <a:r>
              <a:rPr lang="nl-NL" sz="1000" dirty="0" err="1">
                <a:latin typeface="Roboto"/>
                <a:ea typeface="Roboto"/>
                <a:cs typeface="Roboto"/>
                <a:sym typeface="Roboto"/>
              </a:rPr>
              <a:t>know</a:t>
            </a:r>
            <a:r>
              <a:rPr lang="nl-NL" sz="1000" dirty="0">
                <a:latin typeface="Roboto"/>
                <a:ea typeface="Roboto"/>
                <a:cs typeface="Roboto"/>
                <a:sym typeface="Roboto"/>
              </a:rPr>
              <a:t>-cool-</a:t>
            </a:r>
            <a:r>
              <a:rPr lang="nl-NL" sz="1000" dirty="0" err="1">
                <a:latin typeface="Roboto"/>
                <a:ea typeface="Roboto"/>
                <a:cs typeface="Roboto"/>
                <a:sym typeface="Roboto"/>
              </a:rPr>
              <a:t>tshirts</a:t>
            </a:r>
            <a:endParaRPr lang="nl-NL" sz="1000" dirty="0">
              <a:latin typeface="Roboto"/>
              <a:ea typeface="Roboto"/>
              <a:cs typeface="Roboto"/>
              <a:sym typeface="Roboto"/>
            </a:endParaRPr>
          </a:p>
          <a:p>
            <a:pPr marL="228600" lvl="8" indent="-228600">
              <a:lnSpc>
                <a:spcPct val="115000"/>
              </a:lnSpc>
              <a:buSzPts val="1200"/>
              <a:buFont typeface="+mj-lt"/>
              <a:buAutoNum type="arabicPeriod"/>
            </a:pPr>
            <a:r>
              <a:rPr lang="nl-NL" sz="1000" dirty="0">
                <a:latin typeface="Roboto"/>
                <a:ea typeface="Roboto"/>
                <a:cs typeface="Roboto"/>
                <a:sym typeface="Roboto"/>
              </a:rPr>
              <a:t>Ten-crazy-cool-</a:t>
            </a:r>
            <a:r>
              <a:rPr lang="nl-NL" sz="1000" dirty="0" err="1">
                <a:latin typeface="Roboto"/>
                <a:ea typeface="Roboto"/>
                <a:cs typeface="Roboto"/>
                <a:sym typeface="Roboto"/>
              </a:rPr>
              <a:t>tshirts</a:t>
            </a:r>
            <a:r>
              <a:rPr lang="nl-NL" sz="1000" dirty="0">
                <a:latin typeface="Roboto"/>
                <a:ea typeface="Roboto"/>
                <a:cs typeface="Roboto"/>
                <a:sym typeface="Roboto"/>
              </a:rPr>
              <a:t>-</a:t>
            </a:r>
            <a:r>
              <a:rPr lang="nl-NL" sz="1000" dirty="0" err="1">
                <a:latin typeface="Roboto"/>
                <a:ea typeface="Roboto"/>
                <a:cs typeface="Roboto"/>
                <a:sym typeface="Roboto"/>
              </a:rPr>
              <a:t>facts</a:t>
            </a:r>
            <a:endParaRPr sz="1000" dirty="0">
              <a:latin typeface="Roboto"/>
              <a:ea typeface="Roboto"/>
              <a:cs typeface="Roboto"/>
              <a:sym typeface="Roboto"/>
            </a:endParaRPr>
          </a:p>
        </p:txBody>
      </p:sp>
      <p:pic>
        <p:nvPicPr>
          <p:cNvPr id="24" name="Picture 3" descr="https://fitbodytraining.be/wp-content/uploads/2017/05/pijl-links.png">
            <a:extLst>
              <a:ext uri="{FF2B5EF4-FFF2-40B4-BE49-F238E27FC236}">
                <a16:creationId xmlns:a16="http://schemas.microsoft.com/office/drawing/2014/main" id="{387C639F-A9B8-4E96-B434-82A32E4899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5874012">
            <a:off x="4653262" y="2646407"/>
            <a:ext cx="215786" cy="303924"/>
          </a:xfrm>
          <a:prstGeom prst="rect">
            <a:avLst/>
          </a:prstGeom>
          <a:noFill/>
          <a:extLst>
            <a:ext uri="{909E8E84-426E-40DD-AFC4-6F175D3DCCD1}">
              <a14:hiddenFill xmlns:a14="http://schemas.microsoft.com/office/drawing/2010/main">
                <a:solidFill>
                  <a:srgbClr val="FFFFFF"/>
                </a:solidFill>
              </a14:hiddenFill>
            </a:ext>
          </a:extLst>
        </p:spPr>
      </p:pic>
      <p:pic>
        <p:nvPicPr>
          <p:cNvPr id="14" name="Afbeelding 13">
            <a:extLst>
              <a:ext uri="{FF2B5EF4-FFF2-40B4-BE49-F238E27FC236}">
                <a16:creationId xmlns:a16="http://schemas.microsoft.com/office/drawing/2014/main" id="{82E0BB53-BC46-4413-80F5-5D8186F704F1}"/>
              </a:ext>
            </a:extLst>
          </p:cNvPr>
          <p:cNvPicPr>
            <a:picLocks noChangeAspect="1"/>
          </p:cNvPicPr>
          <p:nvPr/>
        </p:nvPicPr>
        <p:blipFill rotWithShape="1">
          <a:blip r:embed="rId4"/>
          <a:srcRect t="10157" r="1135" b="15313"/>
          <a:stretch/>
        </p:blipFill>
        <p:spPr>
          <a:xfrm>
            <a:off x="311700" y="1208240"/>
            <a:ext cx="4121313" cy="499242"/>
          </a:xfrm>
          <a:prstGeom prst="rect">
            <a:avLst/>
          </a:prstGeom>
        </p:spPr>
      </p:pic>
      <p:sp>
        <p:nvSpPr>
          <p:cNvPr id="15" name="Shape 331">
            <a:extLst>
              <a:ext uri="{FF2B5EF4-FFF2-40B4-BE49-F238E27FC236}">
                <a16:creationId xmlns:a16="http://schemas.microsoft.com/office/drawing/2014/main" id="{FCC18B45-F979-46B9-B836-81432C7CAEF3}"/>
              </a:ext>
            </a:extLst>
          </p:cNvPr>
          <p:cNvSpPr txBox="1"/>
          <p:nvPr/>
        </p:nvSpPr>
        <p:spPr>
          <a:xfrm>
            <a:off x="220064" y="1957548"/>
            <a:ext cx="1080921" cy="420524"/>
          </a:xfrm>
          <a:prstGeom prst="rect">
            <a:avLst/>
          </a:prstGeom>
          <a:noFill/>
          <a:ln w="9525" cap="flat" cmpd="sng">
            <a:noFill/>
            <a:prstDash val="solid"/>
            <a:round/>
            <a:headEnd type="none" w="sm" len="sm"/>
            <a:tailEnd type="none" w="sm" len="sm"/>
          </a:ln>
        </p:spPr>
        <p:txBody>
          <a:bodyPr spcFirstLastPara="1" wrap="square" lIns="171450" tIns="91425" rIns="91425" bIns="91425" anchor="t" anchorCtr="0">
            <a:noAutofit/>
          </a:bodyPr>
          <a:lstStyle/>
          <a:p>
            <a:pPr lvl="0">
              <a:lnSpc>
                <a:spcPct val="115000"/>
              </a:lnSpc>
              <a:buSzPts val="1200"/>
            </a:pPr>
            <a:r>
              <a:rPr lang="nl-NL" sz="1200" dirty="0">
                <a:latin typeface="Roboto"/>
                <a:ea typeface="Roboto"/>
                <a:cs typeface="Roboto"/>
                <a:sym typeface="Roboto"/>
              </a:rPr>
              <a:t>Top 3 of:</a:t>
            </a:r>
          </a:p>
        </p:txBody>
      </p:sp>
      <p:sp>
        <p:nvSpPr>
          <p:cNvPr id="16" name="Shape 331">
            <a:extLst>
              <a:ext uri="{FF2B5EF4-FFF2-40B4-BE49-F238E27FC236}">
                <a16:creationId xmlns:a16="http://schemas.microsoft.com/office/drawing/2014/main" id="{8488D4AF-6E10-4F40-90A4-975841B3E2BE}"/>
              </a:ext>
            </a:extLst>
          </p:cNvPr>
          <p:cNvSpPr txBox="1"/>
          <p:nvPr/>
        </p:nvSpPr>
        <p:spPr>
          <a:xfrm>
            <a:off x="232872" y="3477573"/>
            <a:ext cx="3769310" cy="915373"/>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lvl="0" indent="-171450">
              <a:lnSpc>
                <a:spcPct val="115000"/>
              </a:lnSpc>
              <a:buSzPts val="1200"/>
              <a:buFontTx/>
              <a:buChar char="-"/>
            </a:pPr>
            <a:r>
              <a:rPr lang="nl-NL" sz="1200" dirty="0" err="1">
                <a:latin typeface="Roboto"/>
                <a:ea typeface="Roboto"/>
                <a:cs typeface="Roboto"/>
                <a:sym typeface="Roboto"/>
              </a:rPr>
              <a:t>Campains</a:t>
            </a:r>
            <a:r>
              <a:rPr lang="nl-NL" sz="1200" dirty="0">
                <a:latin typeface="Roboto"/>
                <a:ea typeface="Roboto"/>
                <a:cs typeface="Roboto"/>
                <a:sym typeface="Roboto"/>
              </a:rPr>
              <a:t> </a:t>
            </a:r>
            <a:r>
              <a:rPr lang="nl-NL" sz="1200" dirty="0" err="1">
                <a:latin typeface="Roboto"/>
                <a:ea typeface="Roboto"/>
                <a:cs typeface="Roboto"/>
                <a:sym typeface="Roboto"/>
              </a:rPr>
              <a:t>responsible</a:t>
            </a:r>
            <a:r>
              <a:rPr lang="nl-NL" sz="1200" dirty="0">
                <a:latin typeface="Roboto"/>
                <a:ea typeface="Roboto"/>
                <a:cs typeface="Roboto"/>
                <a:sym typeface="Roboto"/>
              </a:rPr>
              <a:t> </a:t>
            </a:r>
            <a:r>
              <a:rPr lang="nl-NL" sz="1200" dirty="0" err="1">
                <a:latin typeface="Roboto"/>
                <a:ea typeface="Roboto"/>
                <a:cs typeface="Roboto"/>
                <a:sym typeface="Roboto"/>
              </a:rPr>
              <a:t>for</a:t>
            </a:r>
            <a:r>
              <a:rPr lang="nl-NL" sz="1200" dirty="0">
                <a:latin typeface="Roboto"/>
                <a:ea typeface="Roboto"/>
                <a:cs typeface="Roboto"/>
                <a:sym typeface="Roboto"/>
              </a:rPr>
              <a:t> </a:t>
            </a:r>
            <a:r>
              <a:rPr lang="nl-NL" sz="1200" dirty="0" err="1">
                <a:latin typeface="Roboto"/>
                <a:ea typeface="Roboto"/>
                <a:cs typeface="Roboto"/>
                <a:sym typeface="Roboto"/>
              </a:rPr>
              <a:t>the</a:t>
            </a:r>
            <a:r>
              <a:rPr lang="nl-NL" sz="1200" dirty="0">
                <a:latin typeface="Roboto"/>
                <a:ea typeface="Roboto"/>
                <a:cs typeface="Roboto"/>
                <a:sym typeface="Roboto"/>
              </a:rPr>
              <a:t> most last touches:</a:t>
            </a:r>
          </a:p>
          <a:p>
            <a:pPr marL="228600" lvl="8" indent="-228600">
              <a:lnSpc>
                <a:spcPct val="115000"/>
              </a:lnSpc>
              <a:buSzPts val="1200"/>
              <a:buFont typeface="+mj-lt"/>
              <a:buAutoNum type="arabicPeriod"/>
            </a:pPr>
            <a:r>
              <a:rPr lang="nl-NL" sz="1000" dirty="0" err="1">
                <a:latin typeface="Roboto"/>
                <a:ea typeface="Roboto"/>
                <a:cs typeface="Roboto"/>
                <a:sym typeface="Roboto"/>
              </a:rPr>
              <a:t>Weekly-newsletter</a:t>
            </a:r>
            <a:endParaRPr lang="nl-NL" sz="1000" dirty="0">
              <a:latin typeface="Roboto"/>
              <a:ea typeface="Roboto"/>
              <a:cs typeface="Roboto"/>
              <a:sym typeface="Roboto"/>
            </a:endParaRPr>
          </a:p>
          <a:p>
            <a:pPr marL="228600" lvl="8" indent="-228600">
              <a:lnSpc>
                <a:spcPct val="115000"/>
              </a:lnSpc>
              <a:buSzPts val="1200"/>
              <a:buFont typeface="+mj-lt"/>
              <a:buAutoNum type="arabicPeriod"/>
            </a:pPr>
            <a:r>
              <a:rPr lang="nl-NL" sz="1000" dirty="0" err="1">
                <a:latin typeface="Roboto"/>
                <a:ea typeface="Roboto"/>
                <a:cs typeface="Roboto"/>
                <a:sym typeface="Roboto"/>
              </a:rPr>
              <a:t>Retargetting</a:t>
            </a:r>
            <a:r>
              <a:rPr lang="nl-NL" sz="1000" dirty="0">
                <a:latin typeface="Roboto"/>
                <a:ea typeface="Roboto"/>
                <a:cs typeface="Roboto"/>
                <a:sym typeface="Roboto"/>
              </a:rPr>
              <a:t>-ad</a:t>
            </a:r>
          </a:p>
          <a:p>
            <a:pPr marL="228600" lvl="8" indent="-228600">
              <a:lnSpc>
                <a:spcPct val="115000"/>
              </a:lnSpc>
              <a:buSzPts val="1200"/>
              <a:buFont typeface="+mj-lt"/>
              <a:buAutoNum type="arabicPeriod"/>
            </a:pPr>
            <a:r>
              <a:rPr lang="nl-NL" sz="1000" dirty="0" err="1">
                <a:latin typeface="Roboto"/>
                <a:ea typeface="Roboto"/>
                <a:cs typeface="Roboto"/>
                <a:sym typeface="Roboto"/>
              </a:rPr>
              <a:t>Retargetting-campaign</a:t>
            </a:r>
            <a:endParaRPr sz="1000" dirty="0">
              <a:latin typeface="Roboto"/>
              <a:ea typeface="Roboto"/>
              <a:cs typeface="Roboto"/>
              <a:sym typeface="Roboto"/>
            </a:endParaRPr>
          </a:p>
        </p:txBody>
      </p:sp>
      <p:pic>
        <p:nvPicPr>
          <p:cNvPr id="2050" name="Picture 2" descr="Afbeeldingsresultaat voor top 3">
            <a:extLst>
              <a:ext uri="{FF2B5EF4-FFF2-40B4-BE49-F238E27FC236}">
                <a16:creationId xmlns:a16="http://schemas.microsoft.com/office/drawing/2014/main" id="{095A8067-0F57-4C12-AE62-CEA0481372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4889" y="3998661"/>
            <a:ext cx="1766510" cy="905030"/>
          </a:xfrm>
          <a:prstGeom prst="rect">
            <a:avLst/>
          </a:prstGeom>
          <a:noFill/>
          <a:extLst>
            <a:ext uri="{909E8E84-426E-40DD-AFC4-6F175D3DCCD1}">
              <a14:hiddenFill xmlns:a14="http://schemas.microsoft.com/office/drawing/2010/main">
                <a:solidFill>
                  <a:srgbClr val="FFFFFF"/>
                </a:solidFill>
              </a14:hiddenFill>
            </a:ext>
          </a:extLst>
        </p:spPr>
      </p:pic>
      <p:pic>
        <p:nvPicPr>
          <p:cNvPr id="4" name="Afbeelding 3">
            <a:extLst>
              <a:ext uri="{FF2B5EF4-FFF2-40B4-BE49-F238E27FC236}">
                <a16:creationId xmlns:a16="http://schemas.microsoft.com/office/drawing/2014/main" id="{303539CD-3BDA-41DB-A7C9-63430F194DBC}"/>
              </a:ext>
            </a:extLst>
          </p:cNvPr>
          <p:cNvPicPr>
            <a:picLocks noChangeAspect="1"/>
          </p:cNvPicPr>
          <p:nvPr/>
        </p:nvPicPr>
        <p:blipFill>
          <a:blip r:embed="rId6"/>
          <a:stretch>
            <a:fillRect/>
          </a:stretch>
        </p:blipFill>
        <p:spPr>
          <a:xfrm>
            <a:off x="4977957" y="2389133"/>
            <a:ext cx="1576248" cy="484999"/>
          </a:xfrm>
          <a:prstGeom prst="rect">
            <a:avLst/>
          </a:prstGeom>
        </p:spPr>
      </p:pic>
      <p:pic>
        <p:nvPicPr>
          <p:cNvPr id="21" name="Afbeelding 20">
            <a:extLst>
              <a:ext uri="{FF2B5EF4-FFF2-40B4-BE49-F238E27FC236}">
                <a16:creationId xmlns:a16="http://schemas.microsoft.com/office/drawing/2014/main" id="{90CC64A5-BCD3-4E27-ACBD-1E012F19F36B}"/>
              </a:ext>
            </a:extLst>
          </p:cNvPr>
          <p:cNvPicPr/>
          <p:nvPr/>
        </p:nvPicPr>
        <p:blipFill>
          <a:blip r:embed="rId7"/>
          <a:stretch>
            <a:fillRect/>
          </a:stretch>
        </p:blipFill>
        <p:spPr>
          <a:xfrm>
            <a:off x="6611361" y="2375881"/>
            <a:ext cx="1576248" cy="484999"/>
          </a:xfrm>
          <a:prstGeom prst="rect">
            <a:avLst/>
          </a:prstGeom>
        </p:spPr>
      </p:pic>
      <p:sp>
        <p:nvSpPr>
          <p:cNvPr id="23" name="Shape 323">
            <a:extLst>
              <a:ext uri="{FF2B5EF4-FFF2-40B4-BE49-F238E27FC236}">
                <a16:creationId xmlns:a16="http://schemas.microsoft.com/office/drawing/2014/main" id="{74075EA9-2A6F-4651-BAE7-A70E5EF4F0EE}"/>
              </a:ext>
            </a:extLst>
          </p:cNvPr>
          <p:cNvSpPr txBox="1"/>
          <p:nvPr/>
        </p:nvSpPr>
        <p:spPr>
          <a:xfrm>
            <a:off x="6611361" y="2960636"/>
            <a:ext cx="2447570" cy="83760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SELECT COUNT (DISTINCT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 AS 'Unique visitors purchase page'</a:t>
            </a: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page_visits</a:t>
            </a:r>
            <a:endParaRPr lang="en-US" sz="900" dirty="0">
              <a:latin typeface="Courier New"/>
              <a:ea typeface="Courier New"/>
              <a:cs typeface="Courier New"/>
              <a:sym typeface="Courier New"/>
            </a:endParaRPr>
          </a:p>
          <a:p>
            <a:pPr lvl="0">
              <a:buClr>
                <a:schemeClr val="dk1"/>
              </a:buClr>
              <a:buSzPts val="1100"/>
            </a:pPr>
            <a:r>
              <a:rPr lang="en-US" sz="900" dirty="0">
                <a:latin typeface="Courier New"/>
                <a:ea typeface="Courier New"/>
                <a:cs typeface="Courier New"/>
                <a:sym typeface="Courier New"/>
              </a:rPr>
              <a:t>WHERE </a:t>
            </a:r>
            <a:r>
              <a:rPr lang="en-US" sz="900" dirty="0" err="1">
                <a:latin typeface="Courier New"/>
                <a:ea typeface="Courier New"/>
                <a:cs typeface="Courier New"/>
                <a:sym typeface="Courier New"/>
              </a:rPr>
              <a:t>page_name</a:t>
            </a:r>
            <a:r>
              <a:rPr lang="en-US" sz="900" dirty="0">
                <a:latin typeface="Courier New"/>
                <a:ea typeface="Courier New"/>
                <a:cs typeface="Courier New"/>
                <a:sym typeface="Courier New"/>
              </a:rPr>
              <a:t> = '4 - purchase'; </a:t>
            </a:r>
            <a:endParaRPr sz="900" dirty="0">
              <a:latin typeface="Courier New"/>
              <a:ea typeface="Courier New"/>
              <a:cs typeface="Courier New"/>
              <a:sym typeface="Courier New"/>
            </a:endParaRPr>
          </a:p>
        </p:txBody>
      </p:sp>
      <p:sp>
        <p:nvSpPr>
          <p:cNvPr id="25" name="Shape 323">
            <a:extLst>
              <a:ext uri="{FF2B5EF4-FFF2-40B4-BE49-F238E27FC236}">
                <a16:creationId xmlns:a16="http://schemas.microsoft.com/office/drawing/2014/main" id="{12285CE1-22DD-483F-9BA8-48948ADFF046}"/>
              </a:ext>
            </a:extLst>
          </p:cNvPr>
          <p:cNvSpPr txBox="1"/>
          <p:nvPr/>
        </p:nvSpPr>
        <p:spPr>
          <a:xfrm>
            <a:off x="4106635" y="2960636"/>
            <a:ext cx="2447570" cy="83760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en-US" sz="900" dirty="0">
                <a:latin typeface="Courier New"/>
                <a:ea typeface="Courier New"/>
                <a:cs typeface="Courier New"/>
                <a:sym typeface="Courier New"/>
              </a:rPr>
              <a:t>SELECT COUNT (DISTINCT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 AS 'Unique visitors </a:t>
            </a:r>
            <a:r>
              <a:rPr lang="en-US" sz="900" dirty="0" err="1">
                <a:latin typeface="Courier New"/>
                <a:ea typeface="Courier New"/>
                <a:cs typeface="Courier New"/>
                <a:sym typeface="Courier New"/>
              </a:rPr>
              <a:t>CoolTShirts</a:t>
            </a:r>
            <a:r>
              <a:rPr lang="en-US" sz="900" dirty="0">
                <a:latin typeface="Courier New"/>
                <a:ea typeface="Courier New"/>
                <a:cs typeface="Courier New"/>
                <a:sym typeface="Courier New"/>
              </a:rPr>
              <a:t>'</a:t>
            </a:r>
          </a:p>
          <a:p>
            <a:pPr lvl="0">
              <a:buClr>
                <a:schemeClr val="dk1"/>
              </a:buClr>
              <a:buSzPts val="1100"/>
            </a:pPr>
            <a:r>
              <a:rPr lang="en-US" sz="900" dirty="0">
                <a:latin typeface="Courier New"/>
                <a:ea typeface="Courier New"/>
                <a:cs typeface="Courier New"/>
                <a:sym typeface="Courier New"/>
              </a:rPr>
              <a:t>FROM </a:t>
            </a:r>
            <a:r>
              <a:rPr lang="en-US" sz="900" dirty="0" err="1">
                <a:latin typeface="Courier New"/>
                <a:ea typeface="Courier New"/>
                <a:cs typeface="Courier New"/>
                <a:sym typeface="Courier New"/>
              </a:rPr>
              <a:t>page_visits</a:t>
            </a:r>
            <a:r>
              <a:rPr lang="en-US" sz="900" dirty="0">
                <a:latin typeface="Courier New"/>
                <a:ea typeface="Courier New"/>
                <a:cs typeface="Courier New"/>
                <a:sym typeface="Courier New"/>
              </a:rPr>
              <a:t>; </a:t>
            </a:r>
            <a:endParaRPr sz="900" dirty="0">
              <a:latin typeface="Courier New"/>
              <a:ea typeface="Courier New"/>
              <a:cs typeface="Courier New"/>
              <a:sym typeface="Courier New"/>
            </a:endParaRPr>
          </a:p>
        </p:txBody>
      </p:sp>
      <p:pic>
        <p:nvPicPr>
          <p:cNvPr id="26" name="Picture 3" descr="https://fitbodytraining.be/wp-content/uploads/2017/05/pijl-links.png">
            <a:extLst>
              <a:ext uri="{FF2B5EF4-FFF2-40B4-BE49-F238E27FC236}">
                <a16:creationId xmlns:a16="http://schemas.microsoft.com/office/drawing/2014/main" id="{91505DB6-D5DD-48F1-8C47-1293F7A8E5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534133">
            <a:off x="8349754" y="2597295"/>
            <a:ext cx="224850" cy="316690"/>
          </a:xfrm>
          <a:prstGeom prst="rect">
            <a:avLst/>
          </a:prstGeom>
          <a:noFill/>
          <a:extLst>
            <a:ext uri="{909E8E84-426E-40DD-AFC4-6F175D3DCCD1}">
              <a14:hiddenFill xmlns:a14="http://schemas.microsoft.com/office/drawing/2010/main">
                <a:solidFill>
                  <a:srgbClr val="FFFFFF"/>
                </a:solidFill>
              </a14:hiddenFill>
            </a:ext>
          </a:extLst>
        </p:spPr>
      </p:pic>
      <p:sp>
        <p:nvSpPr>
          <p:cNvPr id="6" name="Pijl: gekromd links 5">
            <a:extLst>
              <a:ext uri="{FF2B5EF4-FFF2-40B4-BE49-F238E27FC236}">
                <a16:creationId xmlns:a16="http://schemas.microsoft.com/office/drawing/2014/main" id="{2DA064B3-E621-4DF9-BBA2-B890F7A32AB8}"/>
              </a:ext>
            </a:extLst>
          </p:cNvPr>
          <p:cNvSpPr/>
          <p:nvPr/>
        </p:nvSpPr>
        <p:spPr>
          <a:xfrm rot="16200000">
            <a:off x="6456332" y="1753012"/>
            <a:ext cx="310055" cy="735724"/>
          </a:xfrm>
          <a:prstGeom prst="curvedLef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nl-NL">
              <a:solidFill>
                <a:schemeClr val="tx1"/>
              </a:solidFill>
            </a:endParaRPr>
          </a:p>
        </p:txBody>
      </p:sp>
      <p:sp>
        <p:nvSpPr>
          <p:cNvPr id="27" name="Shape 331">
            <a:extLst>
              <a:ext uri="{FF2B5EF4-FFF2-40B4-BE49-F238E27FC236}">
                <a16:creationId xmlns:a16="http://schemas.microsoft.com/office/drawing/2014/main" id="{19C4545F-4305-401F-9581-63096E258D74}"/>
              </a:ext>
            </a:extLst>
          </p:cNvPr>
          <p:cNvSpPr txBox="1"/>
          <p:nvPr/>
        </p:nvSpPr>
        <p:spPr>
          <a:xfrm>
            <a:off x="6187337" y="1580244"/>
            <a:ext cx="791885" cy="405711"/>
          </a:xfrm>
          <a:prstGeom prst="rect">
            <a:avLst/>
          </a:prstGeom>
          <a:noFill/>
          <a:ln w="9525" cap="flat" cmpd="sng">
            <a:noFill/>
            <a:prstDash val="solid"/>
            <a:round/>
            <a:headEnd type="none" w="sm" len="sm"/>
            <a:tailEnd type="none" w="sm" len="sm"/>
          </a:ln>
        </p:spPr>
        <p:txBody>
          <a:bodyPr spcFirstLastPara="1" wrap="square" lIns="171450" tIns="91425" rIns="91425" bIns="91425" anchor="t" anchorCtr="0">
            <a:noAutofit/>
          </a:bodyPr>
          <a:lstStyle/>
          <a:p>
            <a:pPr lvl="0">
              <a:lnSpc>
                <a:spcPct val="115000"/>
              </a:lnSpc>
              <a:buSzPts val="1200"/>
            </a:pPr>
            <a:r>
              <a:rPr lang="nl-NL" sz="1200" dirty="0">
                <a:latin typeface="Roboto"/>
                <a:ea typeface="Roboto"/>
                <a:cs typeface="Roboto"/>
                <a:sym typeface="Roboto"/>
              </a:rPr>
              <a:t>18,25%</a:t>
            </a:r>
          </a:p>
        </p:txBody>
      </p:sp>
      <p:sp>
        <p:nvSpPr>
          <p:cNvPr id="28" name="Shape 331">
            <a:extLst>
              <a:ext uri="{FF2B5EF4-FFF2-40B4-BE49-F238E27FC236}">
                <a16:creationId xmlns:a16="http://schemas.microsoft.com/office/drawing/2014/main" id="{9ED5B92D-5F60-41DD-A162-1E9A6ECD7AD8}"/>
              </a:ext>
            </a:extLst>
          </p:cNvPr>
          <p:cNvSpPr txBox="1"/>
          <p:nvPr/>
        </p:nvSpPr>
        <p:spPr>
          <a:xfrm>
            <a:off x="5766081" y="1208240"/>
            <a:ext cx="1414265" cy="514733"/>
          </a:xfrm>
          <a:prstGeom prst="rect">
            <a:avLst/>
          </a:prstGeom>
          <a:noFill/>
          <a:ln w="9525" cap="flat" cmpd="sng">
            <a:noFill/>
            <a:prstDash val="solid"/>
            <a:round/>
            <a:headEnd type="none" w="sm" len="sm"/>
            <a:tailEnd type="none" w="sm" len="sm"/>
          </a:ln>
        </p:spPr>
        <p:txBody>
          <a:bodyPr spcFirstLastPara="1" wrap="square" lIns="171450" tIns="91425" rIns="91425" bIns="91425" anchor="t" anchorCtr="0">
            <a:noAutofit/>
          </a:bodyPr>
          <a:lstStyle/>
          <a:p>
            <a:pPr lvl="0" algn="ctr">
              <a:lnSpc>
                <a:spcPct val="115000"/>
              </a:lnSpc>
              <a:buSzPts val="1200"/>
            </a:pPr>
            <a:r>
              <a:rPr lang="nl-NL" sz="1000" dirty="0">
                <a:latin typeface="Roboto"/>
                <a:ea typeface="Roboto"/>
                <a:cs typeface="Roboto"/>
                <a:sym typeface="Roboto"/>
              </a:rPr>
              <a:t>Conversion </a:t>
            </a:r>
            <a:r>
              <a:rPr lang="nl-NL" sz="1000" dirty="0" err="1">
                <a:latin typeface="Roboto"/>
                <a:ea typeface="Roboto"/>
                <a:cs typeface="Roboto"/>
                <a:sym typeface="Roboto"/>
              </a:rPr>
              <a:t>rate</a:t>
            </a:r>
            <a:r>
              <a:rPr lang="nl-NL" sz="1000" dirty="0">
                <a:latin typeface="Roboto"/>
                <a:ea typeface="Roboto"/>
                <a:cs typeface="Roboto"/>
                <a:sym typeface="Roboto"/>
              </a:rPr>
              <a:t> </a:t>
            </a:r>
          </a:p>
          <a:p>
            <a:pPr lvl="0" algn="ctr">
              <a:lnSpc>
                <a:spcPct val="115000"/>
              </a:lnSpc>
              <a:buSzPts val="1200"/>
            </a:pPr>
            <a:r>
              <a:rPr lang="nl-NL" sz="1000" dirty="0" err="1">
                <a:latin typeface="Roboto"/>
                <a:ea typeface="Roboto"/>
                <a:cs typeface="Roboto"/>
                <a:sym typeface="Roboto"/>
              </a:rPr>
              <a:t>visitor</a:t>
            </a:r>
            <a:r>
              <a:rPr lang="nl-NL" sz="1000" dirty="0">
                <a:latin typeface="Roboto"/>
                <a:ea typeface="Roboto"/>
                <a:cs typeface="Roboto"/>
                <a:sym typeface="Roboto"/>
              </a:rPr>
              <a:t> </a:t>
            </a:r>
            <a:r>
              <a:rPr lang="nl-NL" sz="1000" dirty="0" err="1">
                <a:latin typeface="Roboto"/>
                <a:ea typeface="Roboto"/>
                <a:cs typeface="Roboto"/>
                <a:sym typeface="Roboto"/>
              </a:rPr>
              <a:t>to</a:t>
            </a:r>
            <a:r>
              <a:rPr lang="nl-NL" sz="1000" dirty="0">
                <a:latin typeface="Roboto"/>
                <a:ea typeface="Roboto"/>
                <a:cs typeface="Roboto"/>
                <a:sym typeface="Roboto"/>
              </a:rPr>
              <a:t> </a:t>
            </a:r>
            <a:r>
              <a:rPr lang="nl-NL" sz="1000" dirty="0" err="1">
                <a:latin typeface="Roboto"/>
                <a:ea typeface="Roboto"/>
                <a:cs typeface="Roboto"/>
                <a:sym typeface="Roboto"/>
              </a:rPr>
              <a:t>purchase</a:t>
            </a:r>
            <a:r>
              <a:rPr lang="nl-NL" sz="1000" dirty="0">
                <a:latin typeface="Roboto"/>
                <a:ea typeface="Roboto"/>
                <a:cs typeface="Roboto"/>
                <a:sym typeface="Roboto"/>
              </a:rPr>
              <a:t>:</a:t>
            </a:r>
          </a:p>
          <a:p>
            <a:pPr lvl="0">
              <a:lnSpc>
                <a:spcPct val="115000"/>
              </a:lnSpc>
              <a:buSzPts val="1200"/>
            </a:pPr>
            <a:endParaRPr lang="nl-NL" sz="1200" dirty="0">
              <a:latin typeface="Roboto"/>
              <a:ea typeface="Roboto"/>
              <a:cs typeface="Roboto"/>
              <a:sym typeface="Roboto"/>
            </a:endParaRPr>
          </a:p>
        </p:txBody>
      </p:sp>
    </p:spTree>
    <p:extLst>
      <p:ext uri="{BB962C8B-B14F-4D97-AF65-F5344CB8AC3E}">
        <p14:creationId xmlns:p14="http://schemas.microsoft.com/office/powerpoint/2010/main" val="1844363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68317" y="1543050"/>
            <a:ext cx="9023131" cy="2057400"/>
          </a:xfrm>
          <a:prstGeom prst="rect">
            <a:avLst/>
          </a:prstGeom>
          <a:noFill/>
          <a:ln>
            <a:noFill/>
          </a:ln>
        </p:spPr>
        <p:txBody>
          <a:bodyPr spcFirstLastPara="1" wrap="square" lIns="91425" tIns="91425" rIns="91425" bIns="91425" anchor="ctr" anchorCtr="0">
            <a:noAutofit/>
          </a:bodyPr>
          <a:lstStyle/>
          <a:p>
            <a:pPr algn="ctr"/>
            <a:r>
              <a:rPr lang="nl-NL" sz="4800" dirty="0">
                <a:solidFill>
                  <a:schemeClr val="bg1"/>
                </a:solidFill>
                <a:latin typeface="Roboto Black"/>
                <a:ea typeface="Roboto Black"/>
                <a:sym typeface="Roboto Black"/>
              </a:rPr>
              <a:t>3. </a:t>
            </a:r>
            <a:r>
              <a:rPr lang="nl-NL" sz="4800" dirty="0" err="1">
                <a:solidFill>
                  <a:schemeClr val="bg1"/>
                </a:solidFill>
                <a:latin typeface="Roboto Black"/>
                <a:ea typeface="Roboto Black"/>
              </a:rPr>
              <a:t>Optimize</a:t>
            </a:r>
            <a:r>
              <a:rPr lang="nl-NL" sz="4800" dirty="0">
                <a:solidFill>
                  <a:schemeClr val="bg1"/>
                </a:solidFill>
                <a:latin typeface="Roboto Black"/>
                <a:ea typeface="Roboto Black"/>
              </a:rPr>
              <a:t> </a:t>
            </a:r>
            <a:r>
              <a:rPr lang="nl-NL" sz="4800" dirty="0" err="1">
                <a:solidFill>
                  <a:schemeClr val="bg1"/>
                </a:solidFill>
                <a:latin typeface="Roboto Black"/>
                <a:ea typeface="Roboto Black"/>
              </a:rPr>
              <a:t>the</a:t>
            </a:r>
            <a:r>
              <a:rPr lang="nl-NL" sz="4800" dirty="0">
                <a:solidFill>
                  <a:schemeClr val="bg1"/>
                </a:solidFill>
                <a:latin typeface="Roboto Black"/>
                <a:ea typeface="Roboto Black"/>
              </a:rPr>
              <a:t> </a:t>
            </a:r>
            <a:r>
              <a:rPr lang="nl-NL" sz="4800" dirty="0" err="1">
                <a:solidFill>
                  <a:schemeClr val="bg1"/>
                </a:solidFill>
                <a:latin typeface="Roboto Black"/>
                <a:ea typeface="Roboto Black"/>
              </a:rPr>
              <a:t>campain</a:t>
            </a:r>
            <a:r>
              <a:rPr lang="nl-NL" sz="4800" dirty="0">
                <a:solidFill>
                  <a:schemeClr val="bg1"/>
                </a:solidFill>
                <a:latin typeface="Roboto Black"/>
                <a:ea typeface="Roboto Black"/>
              </a:rPr>
              <a:t> budget</a:t>
            </a:r>
            <a:endParaRPr lang="nl-NL" sz="4800" dirty="0">
              <a:solidFill>
                <a:schemeClr val="bg1"/>
              </a:solidFill>
              <a:latin typeface="Roboto Black"/>
              <a:ea typeface="Roboto Black"/>
              <a:sym typeface="Roboto"/>
            </a:endParaRPr>
          </a:p>
          <a:p>
            <a:pPr marL="0" lvl="0" indent="0" algn="ctr" rtl="0">
              <a:spcBef>
                <a:spcPts val="0"/>
              </a:spcBef>
              <a:spcAft>
                <a:spcPts val="0"/>
              </a:spcAft>
              <a:buNone/>
            </a:pPr>
            <a:endParaRPr dirty="0"/>
          </a:p>
        </p:txBody>
      </p:sp>
    </p:spTree>
    <p:extLst>
      <p:ext uri="{BB962C8B-B14F-4D97-AF65-F5344CB8AC3E}">
        <p14:creationId xmlns:p14="http://schemas.microsoft.com/office/powerpoint/2010/main" val="24032233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r>
              <a:rPr lang="en" sz="2400" b="1" dirty="0">
                <a:solidFill>
                  <a:srgbClr val="295269"/>
                </a:solidFill>
                <a:latin typeface="Roboto"/>
                <a:ea typeface="Roboto"/>
                <a:cs typeface="Roboto"/>
                <a:sym typeface="Roboto"/>
              </a:rPr>
              <a:t>3.1 </a:t>
            </a:r>
            <a:r>
              <a:rPr lang="nl-NL" sz="2400" dirty="0" err="1">
                <a:solidFill>
                  <a:srgbClr val="222222"/>
                </a:solidFill>
                <a:highlight>
                  <a:srgbClr val="FFFFFF"/>
                </a:highlight>
                <a:latin typeface="Roboto"/>
                <a:ea typeface="Roboto"/>
                <a:cs typeface="Roboto"/>
                <a:sym typeface="Roboto"/>
              </a:rPr>
              <a:t>Advice</a:t>
            </a:r>
            <a:r>
              <a:rPr lang="nl-NL" sz="2400" dirty="0">
                <a:solidFill>
                  <a:srgbClr val="222222"/>
                </a:solidFill>
                <a:highlight>
                  <a:srgbClr val="FFFFFF"/>
                </a:highlight>
                <a:latin typeface="Roboto"/>
                <a:ea typeface="Roboto"/>
                <a:cs typeface="Roboto"/>
                <a:sym typeface="Roboto"/>
              </a:rPr>
              <a:t> re-</a:t>
            </a:r>
            <a:r>
              <a:rPr lang="nl-NL" sz="2400" dirty="0" err="1">
                <a:solidFill>
                  <a:srgbClr val="222222"/>
                </a:solidFill>
                <a:highlight>
                  <a:srgbClr val="FFFFFF"/>
                </a:highlight>
                <a:latin typeface="Roboto"/>
                <a:ea typeface="Roboto"/>
                <a:cs typeface="Roboto"/>
                <a:sym typeface="Roboto"/>
              </a:rPr>
              <a:t>invest</a:t>
            </a:r>
            <a:endParaRPr lang="nl-NL" sz="2400" dirty="0">
              <a:solidFill>
                <a:srgbClr val="222222"/>
              </a:solidFill>
              <a:highlight>
                <a:srgbClr val="FFFFFF"/>
              </a:highlight>
              <a:latin typeface="Roboto"/>
              <a:ea typeface="Roboto"/>
              <a:cs typeface="Roboto"/>
              <a:sym typeface="Roboto"/>
            </a:endParaRPr>
          </a:p>
        </p:txBody>
      </p:sp>
      <p:sp>
        <p:nvSpPr>
          <p:cNvPr id="10" name="Shape 316">
            <a:extLst>
              <a:ext uri="{FF2B5EF4-FFF2-40B4-BE49-F238E27FC236}">
                <a16:creationId xmlns:a16="http://schemas.microsoft.com/office/drawing/2014/main" id="{94755DF7-4BC3-4A8A-9F6C-0529A8E20516}"/>
              </a:ext>
            </a:extLst>
          </p:cNvPr>
          <p:cNvSpPr txBox="1"/>
          <p:nvPr/>
        </p:nvSpPr>
        <p:spPr>
          <a:xfrm>
            <a:off x="384854" y="1362310"/>
            <a:ext cx="3950663" cy="3099331"/>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171450" indent="-171450">
              <a:buFont typeface="Arial" panose="020B0604020202020204" pitchFamily="34" charset="0"/>
              <a:buChar char="•"/>
            </a:pPr>
            <a:r>
              <a:rPr lang="en-US" sz="1200" i="1" dirty="0">
                <a:latin typeface="Roboto" panose="020B0604020202020204" charset="0"/>
                <a:ea typeface="Roboto" panose="020B0604020202020204" charset="0"/>
              </a:rPr>
              <a:t>First-touch attribution</a:t>
            </a:r>
            <a:r>
              <a:rPr lang="en-US" sz="1200" dirty="0">
                <a:latin typeface="Roboto" panose="020B0604020202020204" charset="0"/>
                <a:ea typeface="Roboto" panose="020B0604020202020204" charset="0"/>
              </a:rPr>
              <a:t> only considers the first source for each customer. This is a good way of knowing how visitors initially discover a website.</a:t>
            </a:r>
          </a:p>
          <a:p>
            <a:pPr marL="171450" indent="-171450">
              <a:buFont typeface="Arial" panose="020B0604020202020204" pitchFamily="34" charset="0"/>
              <a:buChar char="•"/>
            </a:pPr>
            <a:r>
              <a:rPr lang="en-US" sz="1200" i="1" dirty="0">
                <a:latin typeface="Roboto" panose="020B0604020202020204" charset="0"/>
                <a:ea typeface="Roboto" panose="020B0604020202020204" charset="0"/>
              </a:rPr>
              <a:t>Last-touch attribution</a:t>
            </a:r>
            <a:r>
              <a:rPr lang="en-US" sz="1200" dirty="0">
                <a:latin typeface="Roboto" panose="020B0604020202020204" charset="0"/>
                <a:ea typeface="Roboto" panose="020B0604020202020204" charset="0"/>
              </a:rPr>
              <a:t> only considers the last source for each customer. This is a good way of knowing how visitors are drawn back to a website, especially for making a final purchase.</a:t>
            </a:r>
          </a:p>
          <a:p>
            <a:pPr marL="171450" indent="-171450">
              <a:buFont typeface="Arial" panose="020B0604020202020204" pitchFamily="34" charset="0"/>
              <a:buChar char="•"/>
            </a:pPr>
            <a:endParaRPr lang="en-US" sz="1200" dirty="0">
              <a:latin typeface="Roboto" panose="020B0604020202020204" charset="0"/>
              <a:ea typeface="Roboto" panose="020B0604020202020204" charset="0"/>
            </a:endParaRPr>
          </a:p>
          <a:p>
            <a:r>
              <a:rPr lang="en-US" sz="1200" dirty="0">
                <a:latin typeface="Roboto" panose="020B0604020202020204" charset="0"/>
                <a:ea typeface="Roboto" panose="020B0604020202020204" charset="0"/>
              </a:rPr>
              <a:t>There are a lot of different ways to assign value to campaigns and touch points. Is the first touch (like clicking a </a:t>
            </a:r>
            <a:r>
              <a:rPr lang="en-US" sz="1200" dirty="0" err="1">
                <a:latin typeface="Roboto" panose="020B0604020202020204" charset="0"/>
                <a:ea typeface="Roboto" panose="020B0604020202020204" charset="0"/>
              </a:rPr>
              <a:t>facebook</a:t>
            </a:r>
            <a:r>
              <a:rPr lang="en-US" sz="1200" dirty="0">
                <a:latin typeface="Roboto" panose="020B0604020202020204" charset="0"/>
                <a:ea typeface="Roboto" panose="020B0604020202020204" charset="0"/>
              </a:rPr>
              <a:t> ad) more important than the e-mail that generated the actual purchase? Or, should credit get divided up equally across each touchpoint? There are different ways to look at marketing attribution.  </a:t>
            </a:r>
          </a:p>
          <a:p>
            <a:pPr marL="171450" indent="-171450">
              <a:buFont typeface="Arial" panose="020B0604020202020204" pitchFamily="34" charset="0"/>
              <a:buChar char="•"/>
            </a:pPr>
            <a:endParaRPr lang="en-US" sz="1200" dirty="0">
              <a:latin typeface="Roboto" panose="020B0604020202020204" charset="0"/>
              <a:ea typeface="Roboto" panose="020B0604020202020204" charset="0"/>
            </a:endParaRPr>
          </a:p>
        </p:txBody>
      </p:sp>
      <p:sp>
        <p:nvSpPr>
          <p:cNvPr id="5" name="Shape 316">
            <a:extLst>
              <a:ext uri="{FF2B5EF4-FFF2-40B4-BE49-F238E27FC236}">
                <a16:creationId xmlns:a16="http://schemas.microsoft.com/office/drawing/2014/main" id="{88BB3237-9F94-4D39-AE54-019F5FFE18B6}"/>
              </a:ext>
            </a:extLst>
          </p:cNvPr>
          <p:cNvSpPr txBox="1"/>
          <p:nvPr/>
        </p:nvSpPr>
        <p:spPr>
          <a:xfrm>
            <a:off x="4572000" y="693683"/>
            <a:ext cx="3950663" cy="4109545"/>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r>
              <a:rPr lang="en-US" sz="1000" dirty="0">
                <a:latin typeface="Roboto" panose="020B0604020202020204" charset="0"/>
                <a:ea typeface="Roboto" panose="020B0604020202020204" charset="0"/>
              </a:rPr>
              <a:t>That being said, both first-touch attribution and last-touch attribution are very important. </a:t>
            </a:r>
          </a:p>
          <a:p>
            <a:endParaRPr lang="en-US" sz="1000" dirty="0">
              <a:latin typeface="Roboto" panose="020B0604020202020204" charset="0"/>
              <a:ea typeface="Roboto" panose="020B0604020202020204" charset="0"/>
            </a:endParaRPr>
          </a:p>
          <a:p>
            <a:r>
              <a:rPr lang="en-US" sz="1000" dirty="0">
                <a:latin typeface="Roboto" panose="020B0604020202020204" charset="0"/>
                <a:ea typeface="Roboto" panose="020B0604020202020204" charset="0"/>
              </a:rPr>
              <a:t>If they want to focus on more traffic to their website, the advice will be to re-invest in de following campaigns:</a:t>
            </a:r>
          </a:p>
          <a:p>
            <a:endParaRPr lang="en-US" sz="1000" dirty="0">
              <a:latin typeface="Roboto" panose="020B0604020202020204" charset="0"/>
              <a:ea typeface="Roboto" panose="020B0604020202020204" charset="0"/>
            </a:endParaRPr>
          </a:p>
          <a:p>
            <a:endParaRPr lang="en-US" sz="1000" dirty="0">
              <a:latin typeface="Roboto" panose="020B0604020202020204" charset="0"/>
              <a:ea typeface="Roboto" panose="020B0604020202020204" charset="0"/>
            </a:endParaRPr>
          </a:p>
          <a:p>
            <a:endParaRPr lang="en-US" sz="1000" dirty="0">
              <a:latin typeface="Roboto" panose="020B0604020202020204" charset="0"/>
              <a:ea typeface="Roboto" panose="020B0604020202020204" charset="0"/>
            </a:endParaRPr>
          </a:p>
          <a:p>
            <a:endParaRPr lang="en-US" sz="1000" dirty="0">
              <a:latin typeface="Roboto" panose="020B0604020202020204" charset="0"/>
              <a:ea typeface="Roboto" panose="020B0604020202020204" charset="0"/>
            </a:endParaRPr>
          </a:p>
          <a:p>
            <a:endParaRPr lang="en-US" sz="1000" dirty="0">
              <a:latin typeface="Roboto" panose="020B0604020202020204" charset="0"/>
              <a:ea typeface="Roboto" panose="020B0604020202020204" charset="0"/>
            </a:endParaRPr>
          </a:p>
          <a:p>
            <a:endParaRPr lang="en-US" sz="1000" dirty="0">
              <a:latin typeface="Roboto" panose="020B0604020202020204" charset="0"/>
              <a:ea typeface="Roboto" panose="020B0604020202020204" charset="0"/>
            </a:endParaRPr>
          </a:p>
          <a:p>
            <a:endParaRPr lang="en-US" sz="1000" dirty="0">
              <a:latin typeface="Roboto" panose="020B0604020202020204" charset="0"/>
              <a:ea typeface="Roboto" panose="020B0604020202020204" charset="0"/>
            </a:endParaRPr>
          </a:p>
          <a:p>
            <a:r>
              <a:rPr lang="en-US" sz="1000" dirty="0">
                <a:latin typeface="Roboto" panose="020B0604020202020204" charset="0"/>
                <a:ea typeface="Roboto" panose="020B0604020202020204" charset="0"/>
              </a:rPr>
              <a:t>If they want to focus on more purchases, the advice will be to re-invest in de following campaigns</a:t>
            </a:r>
          </a:p>
          <a:p>
            <a:endParaRPr lang="en-US" sz="1200" dirty="0">
              <a:latin typeface="Roboto" panose="020B0604020202020204" charset="0"/>
              <a:ea typeface="Roboto" panose="020B0604020202020204" charset="0"/>
            </a:endParaRPr>
          </a:p>
          <a:p>
            <a:endParaRPr lang="en-US" sz="1200" dirty="0">
              <a:latin typeface="Roboto" panose="020B0604020202020204" charset="0"/>
              <a:ea typeface="Roboto" panose="020B0604020202020204" charset="0"/>
            </a:endParaRPr>
          </a:p>
          <a:p>
            <a:endParaRPr lang="en-US" sz="1200" dirty="0">
              <a:latin typeface="Roboto" panose="020B0604020202020204" charset="0"/>
              <a:ea typeface="Roboto" panose="020B0604020202020204" charset="0"/>
            </a:endParaRPr>
          </a:p>
          <a:p>
            <a:endParaRPr lang="en-US" sz="1200" dirty="0">
              <a:latin typeface="Roboto" panose="020B0604020202020204" charset="0"/>
              <a:ea typeface="Roboto" panose="020B0604020202020204" charset="0"/>
            </a:endParaRPr>
          </a:p>
          <a:p>
            <a:endParaRPr lang="en-US" sz="1200" dirty="0">
              <a:latin typeface="Roboto" panose="020B0604020202020204" charset="0"/>
              <a:ea typeface="Roboto" panose="020B0604020202020204" charset="0"/>
            </a:endParaRPr>
          </a:p>
          <a:p>
            <a:endParaRPr lang="en-US" sz="1200" dirty="0">
              <a:latin typeface="Roboto" panose="020B0604020202020204" charset="0"/>
              <a:ea typeface="Roboto" panose="020B0604020202020204" charset="0"/>
            </a:endParaRPr>
          </a:p>
          <a:p>
            <a:r>
              <a:rPr lang="en-US" sz="1000" dirty="0">
                <a:latin typeface="Roboto" panose="020B0604020202020204" charset="0"/>
                <a:ea typeface="Roboto" panose="020B0604020202020204" charset="0"/>
              </a:rPr>
              <a:t>Best advise is probably to do both. ‘</a:t>
            </a:r>
            <a:r>
              <a:rPr lang="en-US" sz="1000" i="1" dirty="0">
                <a:latin typeface="Roboto" panose="020B0604020202020204" charset="0"/>
                <a:ea typeface="Roboto" panose="020B0604020202020204" charset="0"/>
              </a:rPr>
              <a:t>No sale ever gets made if customers doesn’t know you exist’. </a:t>
            </a:r>
            <a:r>
              <a:rPr lang="en-US" sz="1000" dirty="0">
                <a:latin typeface="Roboto" panose="020B0604020202020204" charset="0"/>
                <a:ea typeface="Roboto" panose="020B0604020202020204" charset="0"/>
              </a:rPr>
              <a:t>And</a:t>
            </a:r>
            <a:r>
              <a:rPr lang="en-US" sz="1000" i="1" dirty="0">
                <a:latin typeface="Roboto" panose="020B0604020202020204" charset="0"/>
                <a:ea typeface="Roboto" panose="020B0604020202020204" charset="0"/>
              </a:rPr>
              <a:t> ‘There will be no revenue if no one made the purchase’</a:t>
            </a:r>
          </a:p>
          <a:p>
            <a:endParaRPr lang="en-US" sz="1000" i="1" dirty="0">
              <a:latin typeface="Roboto" panose="020B0604020202020204" charset="0"/>
              <a:ea typeface="Roboto" panose="020B0604020202020204" charset="0"/>
            </a:endParaRPr>
          </a:p>
        </p:txBody>
      </p:sp>
      <p:pic>
        <p:nvPicPr>
          <p:cNvPr id="6" name="Afbeelding 5">
            <a:extLst>
              <a:ext uri="{FF2B5EF4-FFF2-40B4-BE49-F238E27FC236}">
                <a16:creationId xmlns:a16="http://schemas.microsoft.com/office/drawing/2014/main" id="{058E4D4F-19BD-4118-8BAF-EA418EB1D169}"/>
              </a:ext>
            </a:extLst>
          </p:cNvPr>
          <p:cNvPicPr/>
          <p:nvPr/>
        </p:nvPicPr>
        <p:blipFill>
          <a:blip r:embed="rId3"/>
          <a:stretch>
            <a:fillRect/>
          </a:stretch>
        </p:blipFill>
        <p:spPr>
          <a:xfrm>
            <a:off x="4870846" y="1782825"/>
            <a:ext cx="2549459" cy="673681"/>
          </a:xfrm>
          <a:prstGeom prst="rect">
            <a:avLst/>
          </a:prstGeom>
        </p:spPr>
      </p:pic>
      <p:pic>
        <p:nvPicPr>
          <p:cNvPr id="7" name="Afbeelding 6">
            <a:extLst>
              <a:ext uri="{FF2B5EF4-FFF2-40B4-BE49-F238E27FC236}">
                <a16:creationId xmlns:a16="http://schemas.microsoft.com/office/drawing/2014/main" id="{C39D190E-71C4-4FE0-ACFD-E0FFF8A65ED0}"/>
              </a:ext>
            </a:extLst>
          </p:cNvPr>
          <p:cNvPicPr/>
          <p:nvPr/>
        </p:nvPicPr>
        <p:blipFill rotWithShape="1">
          <a:blip r:embed="rId4"/>
          <a:srcRect b="35742"/>
          <a:stretch/>
        </p:blipFill>
        <p:spPr>
          <a:xfrm>
            <a:off x="4870846" y="3109108"/>
            <a:ext cx="2859514" cy="673682"/>
          </a:xfrm>
          <a:prstGeom prst="rect">
            <a:avLst/>
          </a:prstGeom>
        </p:spPr>
      </p:pic>
    </p:spTree>
    <p:extLst>
      <p:ext uri="{BB962C8B-B14F-4D97-AF65-F5344CB8AC3E}">
        <p14:creationId xmlns:p14="http://schemas.microsoft.com/office/powerpoint/2010/main" val="4146120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fbeelding 1">
            <a:extLst>
              <a:ext uri="{FF2B5EF4-FFF2-40B4-BE49-F238E27FC236}">
                <a16:creationId xmlns:a16="http://schemas.microsoft.com/office/drawing/2014/main" id="{F06A6581-B397-4DB4-A08C-0F48F436FE28}"/>
              </a:ext>
            </a:extLst>
          </p:cNvPr>
          <p:cNvPicPr>
            <a:picLocks noChangeAspect="1"/>
          </p:cNvPicPr>
          <p:nvPr/>
        </p:nvPicPr>
        <p:blipFill rotWithShape="1">
          <a:blip r:embed="rId2"/>
          <a:srcRect l="23531" r="22945" b="25338"/>
          <a:stretch/>
        </p:blipFill>
        <p:spPr>
          <a:xfrm rot="481142">
            <a:off x="7048320" y="2000487"/>
            <a:ext cx="1815084" cy="3265917"/>
          </a:xfrm>
          <a:prstGeom prst="rect">
            <a:avLst/>
          </a:prstGeom>
        </p:spPr>
      </p:pic>
      <p:pic>
        <p:nvPicPr>
          <p:cNvPr id="6" name="Afbeelding 5">
            <a:extLst>
              <a:ext uri="{FF2B5EF4-FFF2-40B4-BE49-F238E27FC236}">
                <a16:creationId xmlns:a16="http://schemas.microsoft.com/office/drawing/2014/main" id="{34DB76EB-3CF2-47A2-B8B6-9B199939B59F}"/>
              </a:ext>
            </a:extLst>
          </p:cNvPr>
          <p:cNvPicPr>
            <a:picLocks noChangeAspect="1"/>
          </p:cNvPicPr>
          <p:nvPr/>
        </p:nvPicPr>
        <p:blipFill rotWithShape="1">
          <a:blip r:embed="rId3"/>
          <a:srcRect b="8856"/>
          <a:stretch/>
        </p:blipFill>
        <p:spPr>
          <a:xfrm>
            <a:off x="1" y="2827351"/>
            <a:ext cx="3388242" cy="2316150"/>
          </a:xfrm>
          <a:prstGeom prst="rect">
            <a:avLst/>
          </a:prstGeom>
        </p:spPr>
      </p:pic>
      <p:sp>
        <p:nvSpPr>
          <p:cNvPr id="14" name="Shape 324">
            <a:extLst>
              <a:ext uri="{FF2B5EF4-FFF2-40B4-BE49-F238E27FC236}">
                <a16:creationId xmlns:a16="http://schemas.microsoft.com/office/drawing/2014/main" id="{B7A3F625-C365-4768-9CBB-A67E56466503}"/>
              </a:ext>
            </a:extLst>
          </p:cNvPr>
          <p:cNvSpPr txBox="1"/>
          <p:nvPr/>
        </p:nvSpPr>
        <p:spPr>
          <a:xfrm>
            <a:off x="248475" y="172183"/>
            <a:ext cx="6747747" cy="3017708"/>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nl-NL" sz="1200" dirty="0">
                <a:latin typeface="Roboto"/>
                <a:ea typeface="Roboto"/>
                <a:cs typeface="Roboto"/>
                <a:sym typeface="Roboto"/>
              </a:rPr>
              <a:t>Hi </a:t>
            </a:r>
            <a:r>
              <a:rPr lang="nl-NL" sz="1200" dirty="0" err="1">
                <a:latin typeface="Roboto"/>
                <a:ea typeface="Roboto"/>
                <a:cs typeface="Roboto"/>
                <a:sym typeface="Roboto"/>
              </a:rPr>
              <a:t>there</a:t>
            </a:r>
            <a:r>
              <a:rPr lang="nl-NL" sz="1200" dirty="0">
                <a:latin typeface="Roboto"/>
                <a:ea typeface="Roboto"/>
                <a:cs typeface="Roboto"/>
                <a:sym typeface="Roboto"/>
              </a:rPr>
              <a:t>, </a:t>
            </a:r>
          </a:p>
          <a:p>
            <a:pPr marL="0" lvl="0" indent="0" rtl="0">
              <a:lnSpc>
                <a:spcPct val="115000"/>
              </a:lnSpc>
              <a:spcBef>
                <a:spcPts val="0"/>
              </a:spcBef>
              <a:spcAft>
                <a:spcPts val="0"/>
              </a:spcAft>
              <a:buClr>
                <a:schemeClr val="dk1"/>
              </a:buClr>
              <a:buSzPts val="1100"/>
              <a:buFont typeface="Arial"/>
              <a:buNone/>
            </a:pPr>
            <a:endParaRPr lang="nl-NL" sz="1200" dirty="0">
              <a:latin typeface="Roboto"/>
              <a:ea typeface="Roboto"/>
              <a:cs typeface="Roboto"/>
              <a:sym typeface="Roboto"/>
            </a:endParaRPr>
          </a:p>
          <a:p>
            <a:pPr lvl="0">
              <a:lnSpc>
                <a:spcPct val="115000"/>
              </a:lnSpc>
              <a:buClr>
                <a:schemeClr val="dk1"/>
              </a:buClr>
              <a:buSzPts val="1100"/>
            </a:pPr>
            <a:r>
              <a:rPr lang="nl-NL" sz="1200" dirty="0">
                <a:latin typeface="Roboto"/>
                <a:ea typeface="Roboto"/>
                <a:cs typeface="Roboto"/>
                <a:sym typeface="Roboto"/>
              </a:rPr>
              <a:t>My name is Marije van Schie. I </a:t>
            </a:r>
            <a:r>
              <a:rPr lang="nl-NL" sz="1200" dirty="0" err="1">
                <a:latin typeface="Roboto"/>
                <a:ea typeface="Roboto"/>
                <a:cs typeface="Roboto"/>
                <a:sym typeface="Roboto"/>
              </a:rPr>
              <a:t>am</a:t>
            </a:r>
            <a:r>
              <a:rPr lang="nl-NL" sz="1200" dirty="0">
                <a:latin typeface="Roboto"/>
                <a:ea typeface="Roboto"/>
                <a:cs typeface="Roboto"/>
                <a:sym typeface="Roboto"/>
              </a:rPr>
              <a:t> </a:t>
            </a:r>
            <a:r>
              <a:rPr lang="nl-NL" sz="1200" dirty="0" err="1">
                <a:latin typeface="Roboto"/>
                <a:ea typeface="Roboto"/>
                <a:cs typeface="Roboto"/>
                <a:sym typeface="Roboto"/>
              </a:rPr>
              <a:t>from</a:t>
            </a:r>
            <a:r>
              <a:rPr lang="nl-NL" sz="1200" dirty="0">
                <a:latin typeface="Roboto"/>
                <a:ea typeface="Roboto"/>
                <a:cs typeface="Roboto"/>
                <a:sym typeface="Roboto"/>
              </a:rPr>
              <a:t> The Netherlands, Europe. I </a:t>
            </a:r>
            <a:r>
              <a:rPr lang="nl-NL" sz="1200" dirty="0" err="1">
                <a:latin typeface="Roboto"/>
                <a:ea typeface="Roboto"/>
                <a:cs typeface="Roboto"/>
                <a:sym typeface="Roboto"/>
              </a:rPr>
              <a:t>work</a:t>
            </a:r>
            <a:r>
              <a:rPr lang="nl-NL" sz="1200" dirty="0">
                <a:latin typeface="Roboto"/>
                <a:ea typeface="Roboto"/>
                <a:cs typeface="Roboto"/>
                <a:sym typeface="Roboto"/>
              </a:rPr>
              <a:t> as a </a:t>
            </a:r>
            <a:r>
              <a:rPr lang="nl-NL" sz="1200" dirty="0" err="1">
                <a:latin typeface="Roboto"/>
                <a:ea typeface="Roboto"/>
                <a:cs typeface="Roboto"/>
                <a:sym typeface="Roboto"/>
              </a:rPr>
              <a:t>stragetic</a:t>
            </a:r>
            <a:r>
              <a:rPr lang="nl-NL" sz="1200" dirty="0">
                <a:latin typeface="Roboto"/>
                <a:ea typeface="Roboto"/>
                <a:cs typeface="Roboto"/>
                <a:sym typeface="Roboto"/>
              </a:rPr>
              <a:t> program manager </a:t>
            </a:r>
            <a:r>
              <a:rPr lang="nl-NL" sz="1200" dirty="0" err="1">
                <a:latin typeface="Roboto"/>
                <a:ea typeface="Roboto"/>
                <a:cs typeface="Roboto"/>
                <a:sym typeface="Roboto"/>
              </a:rPr>
              <a:t>for</a:t>
            </a:r>
            <a:r>
              <a:rPr lang="nl-NL" sz="1200" dirty="0">
                <a:latin typeface="Roboto"/>
                <a:ea typeface="Roboto"/>
                <a:cs typeface="Roboto"/>
                <a:sym typeface="Roboto"/>
              </a:rPr>
              <a:t> a SaaS company </a:t>
            </a:r>
            <a:r>
              <a:rPr lang="nl-NL" sz="1200" dirty="0" err="1">
                <a:latin typeface="Roboto"/>
                <a:ea typeface="Roboto"/>
                <a:cs typeface="Roboto"/>
                <a:sym typeface="Roboto"/>
              </a:rPr>
              <a:t>called</a:t>
            </a:r>
            <a:r>
              <a:rPr lang="nl-NL" sz="1200" dirty="0">
                <a:latin typeface="Roboto"/>
                <a:ea typeface="Roboto"/>
                <a:cs typeface="Roboto"/>
                <a:sym typeface="Roboto"/>
              </a:rPr>
              <a:t> Blue10. </a:t>
            </a:r>
            <a:r>
              <a:rPr lang="en-US" sz="1200" dirty="0">
                <a:latin typeface="Roboto"/>
                <a:ea typeface="Roboto"/>
              </a:rPr>
              <a:t>Blue10 offers a Cloud solution for the digital processing of booking documents, such as procurement invoices, sales invoices, receipts, etc. The online workflow can be used to have an invoice inspected and approved digitally by one or more employees. Once an invoice has gone through the entire process in Blue 10, the document can easily be accessed in the digital archive and is retrievable from any location.</a:t>
            </a:r>
            <a:endParaRPr sz="1200" dirty="0">
              <a:latin typeface="Roboto"/>
              <a:ea typeface="Roboto"/>
              <a:sym typeface="Roboto"/>
            </a:endParaRPr>
          </a:p>
          <a:p>
            <a:pPr marL="0" lvl="0" indent="0" rtl="0">
              <a:lnSpc>
                <a:spcPct val="115000"/>
              </a:lnSpc>
              <a:spcBef>
                <a:spcPts val="0"/>
              </a:spcBef>
              <a:spcAft>
                <a:spcPts val="0"/>
              </a:spcAft>
              <a:buClr>
                <a:schemeClr val="dk1"/>
              </a:buClr>
              <a:buSzPts val="1100"/>
              <a:buFont typeface="Arial"/>
              <a:buNone/>
            </a:pPr>
            <a:endParaRPr lang="nl-NL" sz="1200" dirty="0">
              <a:latin typeface="Roboto"/>
              <a:ea typeface="Roboto"/>
              <a:cs typeface="Roboto"/>
              <a:sym typeface="Roboto"/>
            </a:endParaRPr>
          </a:p>
          <a:p>
            <a:pPr lvl="0">
              <a:lnSpc>
                <a:spcPct val="115000"/>
              </a:lnSpc>
              <a:buClr>
                <a:schemeClr val="dk1"/>
              </a:buClr>
              <a:buSzPts val="1100"/>
            </a:pPr>
            <a:r>
              <a:rPr lang="nl-NL" sz="1200" dirty="0">
                <a:latin typeface="Roboto"/>
                <a:ea typeface="Roboto"/>
                <a:cs typeface="Roboto"/>
                <a:sym typeface="Roboto"/>
              </a:rPr>
              <a:t>As a </a:t>
            </a:r>
            <a:r>
              <a:rPr lang="nl-NL" sz="1200" dirty="0" err="1">
                <a:latin typeface="Roboto"/>
                <a:ea typeface="Roboto"/>
                <a:cs typeface="Roboto"/>
                <a:sym typeface="Roboto"/>
              </a:rPr>
              <a:t>stragetic</a:t>
            </a:r>
            <a:r>
              <a:rPr lang="nl-NL" sz="1200" dirty="0">
                <a:latin typeface="Roboto"/>
                <a:ea typeface="Roboto"/>
                <a:cs typeface="Roboto"/>
                <a:sym typeface="Roboto"/>
              </a:rPr>
              <a:t> program manager I </a:t>
            </a:r>
            <a:r>
              <a:rPr lang="nl-NL" sz="1200" dirty="0" err="1">
                <a:latin typeface="Roboto"/>
                <a:ea typeface="Roboto"/>
                <a:cs typeface="Roboto"/>
                <a:sym typeface="Roboto"/>
              </a:rPr>
              <a:t>am</a:t>
            </a:r>
            <a:r>
              <a:rPr lang="nl-NL" sz="1200" dirty="0">
                <a:latin typeface="Roboto"/>
                <a:ea typeface="Roboto"/>
                <a:cs typeface="Roboto"/>
                <a:sym typeface="Roboto"/>
              </a:rPr>
              <a:t> </a:t>
            </a:r>
            <a:r>
              <a:rPr lang="nl-NL" sz="1200" dirty="0" err="1">
                <a:latin typeface="Roboto"/>
                <a:ea typeface="Roboto"/>
                <a:cs typeface="Roboto"/>
                <a:sym typeface="Roboto"/>
              </a:rPr>
              <a:t>responsible</a:t>
            </a:r>
            <a:r>
              <a:rPr lang="nl-NL" sz="1200" dirty="0">
                <a:latin typeface="Roboto"/>
                <a:ea typeface="Roboto"/>
                <a:cs typeface="Roboto"/>
                <a:sym typeface="Roboto"/>
              </a:rPr>
              <a:t> </a:t>
            </a:r>
            <a:r>
              <a:rPr lang="nl-NL" sz="1200" dirty="0" err="1">
                <a:latin typeface="Roboto"/>
                <a:ea typeface="Roboto"/>
                <a:cs typeface="Roboto"/>
                <a:sym typeface="Roboto"/>
              </a:rPr>
              <a:t>for</a:t>
            </a:r>
            <a:r>
              <a:rPr lang="nl-NL" sz="1200" dirty="0">
                <a:latin typeface="Roboto"/>
                <a:ea typeface="Roboto"/>
                <a:cs typeface="Roboto"/>
                <a:sym typeface="Roboto"/>
              </a:rPr>
              <a:t> different </a:t>
            </a:r>
            <a:r>
              <a:rPr lang="nl-NL" sz="1200" dirty="0" err="1">
                <a:latin typeface="Roboto"/>
                <a:ea typeface="Roboto"/>
                <a:cs typeface="Roboto"/>
                <a:sym typeface="Roboto"/>
              </a:rPr>
              <a:t>strategic</a:t>
            </a:r>
            <a:r>
              <a:rPr lang="nl-NL" sz="1200" dirty="0">
                <a:latin typeface="Roboto"/>
                <a:ea typeface="Roboto"/>
                <a:cs typeface="Roboto"/>
                <a:sym typeface="Roboto"/>
              </a:rPr>
              <a:t> programs  </a:t>
            </a:r>
            <a:r>
              <a:rPr lang="nl-NL" sz="1200" dirty="0" err="1">
                <a:latin typeface="Roboto"/>
                <a:ea typeface="Roboto"/>
                <a:cs typeface="Roboto"/>
                <a:sym typeface="Roboto"/>
              </a:rPr>
              <a:t>within</a:t>
            </a:r>
            <a:r>
              <a:rPr lang="nl-NL" sz="1200" dirty="0">
                <a:latin typeface="Roboto"/>
                <a:ea typeface="Roboto"/>
                <a:cs typeface="Roboto"/>
                <a:sym typeface="Roboto"/>
              </a:rPr>
              <a:t> </a:t>
            </a:r>
            <a:r>
              <a:rPr lang="nl-NL" sz="1200" dirty="0" err="1">
                <a:latin typeface="Roboto"/>
                <a:ea typeface="Roboto"/>
                <a:cs typeface="Roboto"/>
                <a:sym typeface="Roboto"/>
              </a:rPr>
              <a:t>the</a:t>
            </a:r>
            <a:r>
              <a:rPr lang="nl-NL" sz="1200" dirty="0">
                <a:latin typeface="Roboto"/>
                <a:ea typeface="Roboto"/>
                <a:cs typeface="Roboto"/>
                <a:sym typeface="Roboto"/>
              </a:rPr>
              <a:t> company. </a:t>
            </a:r>
            <a:r>
              <a:rPr lang="nl-NL" sz="1200" dirty="0" err="1">
                <a:latin typeface="Roboto"/>
                <a:ea typeface="Roboto"/>
                <a:cs typeface="Roboto"/>
                <a:sym typeface="Roboto"/>
              </a:rPr>
              <a:t>Before</a:t>
            </a:r>
            <a:r>
              <a:rPr lang="nl-NL" sz="1200" dirty="0">
                <a:latin typeface="Roboto"/>
                <a:ea typeface="Roboto"/>
                <a:cs typeface="Roboto"/>
                <a:sym typeface="Roboto"/>
              </a:rPr>
              <a:t> </a:t>
            </a:r>
            <a:r>
              <a:rPr lang="nl-NL" sz="1200" dirty="0" err="1">
                <a:latin typeface="Roboto"/>
                <a:ea typeface="Roboto"/>
                <a:cs typeface="Roboto"/>
                <a:sym typeface="Roboto"/>
              </a:rPr>
              <a:t>the</a:t>
            </a:r>
            <a:r>
              <a:rPr lang="nl-NL" sz="1200" dirty="0">
                <a:latin typeface="Roboto"/>
                <a:ea typeface="Roboto"/>
                <a:cs typeface="Roboto"/>
                <a:sym typeface="Roboto"/>
              </a:rPr>
              <a:t> course I </a:t>
            </a:r>
            <a:r>
              <a:rPr lang="en-US" sz="1200" dirty="0">
                <a:latin typeface="Roboto"/>
                <a:ea typeface="Roboto"/>
                <a:cs typeface="Roboto"/>
                <a:sym typeface="Roboto"/>
              </a:rPr>
              <a:t>have played with data quite a bit in data visualization tools (like Power BI) and Excel, but always relied on others to do the SQL</a:t>
            </a:r>
            <a:r>
              <a:rPr lang="nl-NL" sz="1200" dirty="0">
                <a:latin typeface="Roboto"/>
                <a:ea typeface="Roboto"/>
                <a:cs typeface="Roboto"/>
                <a:sym typeface="Roboto"/>
              </a:rPr>
              <a:t>. I </a:t>
            </a:r>
            <a:r>
              <a:rPr lang="nl-NL" sz="1200" dirty="0" err="1">
                <a:latin typeface="Roboto"/>
                <a:ea typeface="Roboto"/>
                <a:cs typeface="Roboto"/>
                <a:sym typeface="Roboto"/>
              </a:rPr>
              <a:t>really</a:t>
            </a:r>
            <a:r>
              <a:rPr lang="nl-NL" sz="1200" dirty="0">
                <a:latin typeface="Roboto"/>
                <a:ea typeface="Roboto"/>
                <a:cs typeface="Roboto"/>
                <a:sym typeface="Roboto"/>
              </a:rPr>
              <a:t> </a:t>
            </a:r>
            <a:r>
              <a:rPr lang="nl-NL" sz="1200" dirty="0" err="1">
                <a:latin typeface="Roboto"/>
                <a:ea typeface="Roboto"/>
                <a:cs typeface="Roboto"/>
                <a:sym typeface="Roboto"/>
              </a:rPr>
              <a:t>liked</a:t>
            </a:r>
            <a:r>
              <a:rPr lang="nl-NL" sz="1200" dirty="0">
                <a:latin typeface="Roboto"/>
                <a:ea typeface="Roboto"/>
                <a:cs typeface="Roboto"/>
                <a:sym typeface="Roboto"/>
              </a:rPr>
              <a:t> </a:t>
            </a:r>
            <a:r>
              <a:rPr lang="nl-NL" sz="1200" dirty="0" err="1">
                <a:latin typeface="Roboto"/>
                <a:ea typeface="Roboto"/>
                <a:cs typeface="Roboto"/>
                <a:sym typeface="Roboto"/>
              </a:rPr>
              <a:t>the</a:t>
            </a:r>
            <a:r>
              <a:rPr lang="nl-NL" sz="1200" dirty="0">
                <a:latin typeface="Roboto"/>
                <a:ea typeface="Roboto"/>
                <a:cs typeface="Roboto"/>
                <a:sym typeface="Roboto"/>
              </a:rPr>
              <a:t> course </a:t>
            </a:r>
            <a:r>
              <a:rPr lang="nl-NL" sz="1200" dirty="0" err="1">
                <a:latin typeface="Roboto"/>
                <a:ea typeface="Roboto"/>
                <a:cs typeface="Roboto"/>
                <a:sym typeface="Roboto"/>
              </a:rPr>
              <a:t>and</a:t>
            </a:r>
            <a:r>
              <a:rPr lang="nl-NL" sz="1200" dirty="0">
                <a:latin typeface="Roboto"/>
                <a:ea typeface="Roboto"/>
                <a:cs typeface="Roboto"/>
                <a:sym typeface="Roboto"/>
              </a:rPr>
              <a:t> </a:t>
            </a:r>
            <a:r>
              <a:rPr lang="nl-NL" sz="1200" dirty="0" err="1">
                <a:latin typeface="Roboto"/>
                <a:ea typeface="Roboto"/>
                <a:cs typeface="Roboto"/>
                <a:sym typeface="Roboto"/>
              </a:rPr>
              <a:t>learned</a:t>
            </a:r>
            <a:r>
              <a:rPr lang="nl-NL" sz="1200" dirty="0">
                <a:latin typeface="Roboto"/>
                <a:ea typeface="Roboto"/>
                <a:cs typeface="Roboto"/>
                <a:sym typeface="Roboto"/>
              </a:rPr>
              <a:t> a lot of it. </a:t>
            </a:r>
            <a:endParaRPr sz="1200" dirty="0">
              <a:latin typeface="Roboto"/>
              <a:ea typeface="Roboto"/>
              <a:cs typeface="Roboto"/>
              <a:sym typeface="Roboto"/>
            </a:endParaRPr>
          </a:p>
        </p:txBody>
      </p:sp>
      <p:sp>
        <p:nvSpPr>
          <p:cNvPr id="5" name="Shape 316">
            <a:extLst>
              <a:ext uri="{FF2B5EF4-FFF2-40B4-BE49-F238E27FC236}">
                <a16:creationId xmlns:a16="http://schemas.microsoft.com/office/drawing/2014/main" id="{3103CCB4-803F-433B-919A-14A48FA4458B}"/>
              </a:ext>
            </a:extLst>
          </p:cNvPr>
          <p:cNvSpPr txBox="1"/>
          <p:nvPr/>
        </p:nvSpPr>
        <p:spPr>
          <a:xfrm>
            <a:off x="5125021" y="4347248"/>
            <a:ext cx="1638387" cy="555828"/>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pPr>
              <a:lnSpc>
                <a:spcPct val="115000"/>
              </a:lnSpc>
              <a:buClr>
                <a:schemeClr val="dk1"/>
              </a:buClr>
              <a:buSzPts val="1100"/>
            </a:pPr>
            <a:r>
              <a:rPr lang="en-US" sz="800" i="1" dirty="0">
                <a:latin typeface="Roboto"/>
                <a:ea typeface="Roboto"/>
              </a:rPr>
              <a:t>English isn’t my first language, so please excuse any mistakes</a:t>
            </a:r>
            <a:r>
              <a:rPr lang="en-US" sz="1200" dirty="0">
                <a:latin typeface="Roboto"/>
                <a:ea typeface="Roboto"/>
              </a:rPr>
              <a:t>. </a:t>
            </a:r>
            <a:endParaRPr sz="1200" dirty="0">
              <a:latin typeface="Roboto"/>
              <a:ea typeface="Roboto"/>
              <a:sym typeface="Roboto"/>
            </a:endParaRPr>
          </a:p>
        </p:txBody>
      </p:sp>
    </p:spTree>
    <p:extLst>
      <p:ext uri="{BB962C8B-B14F-4D97-AF65-F5344CB8AC3E}">
        <p14:creationId xmlns:p14="http://schemas.microsoft.com/office/powerpoint/2010/main" val="3792489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rgbClr val="295269"/>
                </a:solidFill>
              </a:rPr>
              <a:t>Table of Contents</a:t>
            </a:r>
            <a:endParaRPr b="1" dirty="0">
              <a:solidFill>
                <a:srgbClr val="295269"/>
              </a:solidFill>
              <a:latin typeface="Roboto"/>
              <a:ea typeface="Roboto"/>
              <a:cs typeface="Roboto"/>
              <a:sym typeface="Roboto"/>
            </a:endParaRPr>
          </a:p>
        </p:txBody>
      </p:sp>
      <p:sp>
        <p:nvSpPr>
          <p:cNvPr id="305" name="Shape 305"/>
          <p:cNvSpPr txBox="1"/>
          <p:nvPr/>
        </p:nvSpPr>
        <p:spPr>
          <a:xfrm>
            <a:off x="311700" y="1265275"/>
            <a:ext cx="8061300" cy="3256500"/>
          </a:xfrm>
          <a:prstGeom prst="rect">
            <a:avLst/>
          </a:prstGeom>
          <a:noFill/>
          <a:ln>
            <a:noFill/>
          </a:ln>
        </p:spPr>
        <p:txBody>
          <a:bodyPr spcFirstLastPara="1" wrap="square" lIns="91425" tIns="91425" rIns="91425" bIns="91425" anchor="ctr" anchorCtr="0">
            <a:noAutofit/>
          </a:bodyPr>
          <a:lstStyle/>
          <a:p>
            <a:pPr marL="457200" marR="0" lvl="0" indent="-381000" algn="l" rtl="0">
              <a:lnSpc>
                <a:spcPct val="115000"/>
              </a:lnSpc>
              <a:spcBef>
                <a:spcPts val="1100"/>
              </a:spcBef>
              <a:spcAft>
                <a:spcPts val="0"/>
              </a:spcAft>
              <a:buClr>
                <a:srgbClr val="222222"/>
              </a:buClr>
              <a:buSzPts val="2400"/>
              <a:buFont typeface="Roboto"/>
              <a:buAutoNum type="arabicPeriod"/>
            </a:pPr>
            <a:r>
              <a:rPr lang="en" sz="2400" dirty="0">
                <a:solidFill>
                  <a:srgbClr val="222222"/>
                </a:solidFill>
                <a:highlight>
                  <a:srgbClr val="FFFFFF"/>
                </a:highlight>
                <a:latin typeface="Roboto"/>
                <a:ea typeface="Roboto"/>
                <a:cs typeface="Roboto"/>
                <a:sym typeface="Roboto"/>
              </a:rPr>
              <a:t>Get familiar with CoolTShirts</a:t>
            </a:r>
            <a:endParaRPr sz="2400"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dirty="0">
                <a:solidFill>
                  <a:srgbClr val="222222"/>
                </a:solidFill>
                <a:highlight>
                  <a:srgbClr val="FFFFFF"/>
                </a:highlight>
                <a:latin typeface="Roboto"/>
                <a:ea typeface="Roboto"/>
                <a:cs typeface="Roboto"/>
                <a:sym typeface="Roboto"/>
              </a:rPr>
              <a:t>What is the user journey?</a:t>
            </a:r>
            <a:endParaRPr sz="2400" dirty="0">
              <a:solidFill>
                <a:srgbClr val="222222"/>
              </a:solidFill>
              <a:highlight>
                <a:srgbClr val="FFFFFF"/>
              </a:highlight>
              <a:latin typeface="Roboto"/>
              <a:ea typeface="Roboto"/>
              <a:cs typeface="Roboto"/>
              <a:sym typeface="Roboto"/>
            </a:endParaRPr>
          </a:p>
          <a:p>
            <a:pPr marL="457200" marR="0" lvl="0" indent="-381000" algn="l" rtl="0">
              <a:lnSpc>
                <a:spcPct val="115000"/>
              </a:lnSpc>
              <a:spcBef>
                <a:spcPts val="0"/>
              </a:spcBef>
              <a:spcAft>
                <a:spcPts val="0"/>
              </a:spcAft>
              <a:buClr>
                <a:srgbClr val="222222"/>
              </a:buClr>
              <a:buSzPts val="2400"/>
              <a:buFont typeface="Roboto"/>
              <a:buAutoNum type="arabicPeriod"/>
            </a:pPr>
            <a:r>
              <a:rPr lang="en" sz="2400" dirty="0">
                <a:solidFill>
                  <a:srgbClr val="222222"/>
                </a:solidFill>
                <a:highlight>
                  <a:srgbClr val="FFFFFF"/>
                </a:highlight>
                <a:latin typeface="Roboto"/>
                <a:ea typeface="Roboto"/>
                <a:cs typeface="Roboto"/>
                <a:sym typeface="Roboto"/>
              </a:rPr>
              <a:t>Optimize the campaign budget</a:t>
            </a:r>
            <a:endParaRPr sz="2400" dirty="0">
              <a:solidFill>
                <a:srgbClr val="222222"/>
              </a:solidFill>
              <a:highlight>
                <a:srgbClr val="FFFFFF"/>
              </a:highlight>
              <a:latin typeface="Roboto"/>
              <a:ea typeface="Roboto"/>
              <a:cs typeface="Roboto"/>
              <a:sym typeface="Roboto"/>
            </a:endParaRPr>
          </a:p>
        </p:txBody>
      </p:sp>
      <p:sp>
        <p:nvSpPr>
          <p:cNvPr id="4" name="Shape 316">
            <a:extLst>
              <a:ext uri="{FF2B5EF4-FFF2-40B4-BE49-F238E27FC236}">
                <a16:creationId xmlns:a16="http://schemas.microsoft.com/office/drawing/2014/main" id="{33916B68-5DD5-4F24-AF08-6291865A3C16}"/>
              </a:ext>
            </a:extLst>
          </p:cNvPr>
          <p:cNvSpPr txBox="1"/>
          <p:nvPr/>
        </p:nvSpPr>
        <p:spPr>
          <a:xfrm>
            <a:off x="7028624" y="4403834"/>
            <a:ext cx="1803676" cy="457581"/>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pPr>
              <a:lnSpc>
                <a:spcPct val="115000"/>
              </a:lnSpc>
              <a:buClr>
                <a:schemeClr val="dk1"/>
              </a:buClr>
              <a:buSzPts val="1100"/>
            </a:pPr>
            <a:r>
              <a:rPr lang="nl-NL" sz="1000" i="1" dirty="0">
                <a:latin typeface="Roboto"/>
                <a:ea typeface="Roboto"/>
                <a:sym typeface="Roboto"/>
              </a:rPr>
              <a:t>*</a:t>
            </a:r>
            <a:r>
              <a:rPr lang="en-US" dirty="0"/>
              <a:t> </a:t>
            </a:r>
            <a:r>
              <a:rPr lang="en-US" sz="800" dirty="0">
                <a:latin typeface="Roboto" panose="020B0604020202020204" charset="0"/>
                <a:ea typeface="Roboto" panose="020B0604020202020204" charset="0"/>
              </a:rPr>
              <a:t>The queries used to find that data are all included in the .</a:t>
            </a:r>
            <a:r>
              <a:rPr lang="en-US" sz="800" dirty="0" err="1">
                <a:latin typeface="Roboto" panose="020B0604020202020204" charset="0"/>
                <a:ea typeface="Roboto" panose="020B0604020202020204" charset="0"/>
              </a:rPr>
              <a:t>sql</a:t>
            </a:r>
            <a:r>
              <a:rPr lang="en-US" sz="800" dirty="0">
                <a:latin typeface="Roboto" panose="020B0604020202020204" charset="0"/>
                <a:ea typeface="Roboto" panose="020B0604020202020204" charset="0"/>
              </a:rPr>
              <a:t> file</a:t>
            </a:r>
            <a:endParaRPr sz="800" i="1" dirty="0">
              <a:latin typeface="Roboto" panose="020B0604020202020204" charset="0"/>
              <a:ea typeface="Roboto" panose="020B0604020202020204" charset="0"/>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205563" y="1543050"/>
            <a:ext cx="8718697" cy="2057400"/>
          </a:xfrm>
          <a:prstGeom prst="rect">
            <a:avLst/>
          </a:prstGeom>
          <a:noFill/>
          <a:ln>
            <a:noFill/>
          </a:ln>
        </p:spPr>
        <p:txBody>
          <a:bodyPr spcFirstLastPara="1" wrap="square" lIns="91425" tIns="91425" rIns="91425" bIns="91425" anchor="ctr" anchorCtr="0">
            <a:noAutofit/>
          </a:bodyPr>
          <a:lstStyle/>
          <a:p>
            <a:pPr algn="ctr"/>
            <a:r>
              <a:rPr lang="en" sz="4800" dirty="0">
                <a:solidFill>
                  <a:schemeClr val="bg1"/>
                </a:solidFill>
                <a:latin typeface="Roboto Black"/>
                <a:ea typeface="Roboto Black"/>
                <a:cs typeface="Roboto Black"/>
                <a:sym typeface="Roboto Black"/>
              </a:rPr>
              <a:t>1. </a:t>
            </a:r>
            <a:r>
              <a:rPr lang="nl-NL" sz="4800" dirty="0">
                <a:solidFill>
                  <a:schemeClr val="bg1"/>
                </a:solidFill>
                <a:latin typeface="Roboto"/>
                <a:ea typeface="Roboto"/>
                <a:cs typeface="Roboto"/>
                <a:sym typeface="Roboto"/>
              </a:rPr>
              <a:t>Get </a:t>
            </a:r>
            <a:r>
              <a:rPr lang="nl-NL" sz="4800" dirty="0" err="1">
                <a:solidFill>
                  <a:schemeClr val="bg1"/>
                </a:solidFill>
                <a:latin typeface="Roboto"/>
                <a:ea typeface="Roboto"/>
                <a:cs typeface="Roboto"/>
                <a:sym typeface="Roboto"/>
              </a:rPr>
              <a:t>familiar</a:t>
            </a:r>
            <a:r>
              <a:rPr lang="nl-NL" sz="4800" dirty="0">
                <a:solidFill>
                  <a:schemeClr val="bg1"/>
                </a:solidFill>
                <a:latin typeface="Roboto"/>
                <a:ea typeface="Roboto"/>
                <a:cs typeface="Roboto"/>
                <a:sym typeface="Roboto"/>
              </a:rPr>
              <a:t> </a:t>
            </a:r>
            <a:r>
              <a:rPr lang="nl-NL" sz="4800" dirty="0" err="1">
                <a:solidFill>
                  <a:schemeClr val="bg1"/>
                </a:solidFill>
                <a:latin typeface="Roboto"/>
                <a:ea typeface="Roboto"/>
                <a:cs typeface="Roboto"/>
                <a:sym typeface="Roboto"/>
              </a:rPr>
              <a:t>with</a:t>
            </a:r>
            <a:r>
              <a:rPr lang="nl-NL" sz="4800" dirty="0">
                <a:solidFill>
                  <a:schemeClr val="bg1"/>
                </a:solidFill>
                <a:latin typeface="Roboto"/>
                <a:ea typeface="Roboto"/>
                <a:cs typeface="Roboto"/>
                <a:sym typeface="Roboto"/>
              </a:rPr>
              <a:t> </a:t>
            </a:r>
            <a:r>
              <a:rPr lang="nl-NL" sz="4800" dirty="0" err="1">
                <a:solidFill>
                  <a:schemeClr val="bg1"/>
                </a:solidFill>
                <a:latin typeface="Roboto"/>
                <a:ea typeface="Roboto"/>
                <a:cs typeface="Roboto"/>
                <a:sym typeface="Roboto"/>
              </a:rPr>
              <a:t>CoolTShirts</a:t>
            </a:r>
            <a:endParaRPr lang="nl-NL" sz="4800" dirty="0">
              <a:solidFill>
                <a:schemeClr val="bg1"/>
              </a:solidFill>
              <a:latin typeface="Roboto"/>
              <a:ea typeface="Roboto"/>
              <a:cs typeface="Roboto"/>
              <a:sym typeface="Roboto"/>
            </a:endParaRPr>
          </a:p>
          <a:p>
            <a:pPr marL="0" lvl="0" indent="0" algn="ctr" rtl="0">
              <a:spcBef>
                <a:spcPts val="0"/>
              </a:spcBef>
              <a:spcAft>
                <a:spcPts val="0"/>
              </a:spcAft>
              <a:buNone/>
            </a:pP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r>
              <a:rPr lang="en" sz="2400" b="1" dirty="0">
                <a:solidFill>
                  <a:srgbClr val="295269"/>
                </a:solidFill>
                <a:latin typeface="Roboto"/>
                <a:ea typeface="Roboto"/>
                <a:cs typeface="Roboto"/>
                <a:sym typeface="Roboto"/>
              </a:rPr>
              <a:t>1.1 </a:t>
            </a:r>
            <a:r>
              <a:rPr lang="nl-NL" sz="2400" dirty="0">
                <a:solidFill>
                  <a:srgbClr val="222222"/>
                </a:solidFill>
                <a:highlight>
                  <a:srgbClr val="FFFFFF"/>
                </a:highlight>
                <a:latin typeface="Roboto"/>
                <a:ea typeface="Roboto"/>
                <a:cs typeface="Roboto"/>
                <a:sym typeface="Roboto"/>
              </a:rPr>
              <a:t>Traffic </a:t>
            </a:r>
            <a:r>
              <a:rPr lang="nl-NL" sz="2400" dirty="0" err="1">
                <a:highlight>
                  <a:srgbClr val="FFFFFF"/>
                </a:highlight>
                <a:latin typeface="Roboto"/>
                <a:ea typeface="Roboto"/>
              </a:rPr>
              <a:t>CoolTShirts</a:t>
            </a:r>
            <a:r>
              <a:rPr lang="nl-NL" sz="2400" dirty="0">
                <a:solidFill>
                  <a:srgbClr val="222222"/>
                </a:solidFill>
                <a:highlight>
                  <a:srgbClr val="FFFFFF"/>
                </a:highlight>
                <a:latin typeface="Roboto"/>
                <a:ea typeface="Roboto"/>
                <a:cs typeface="Roboto"/>
                <a:sym typeface="Roboto"/>
              </a:rPr>
              <a:t> </a:t>
            </a:r>
          </a:p>
        </p:txBody>
      </p:sp>
      <p:sp>
        <p:nvSpPr>
          <p:cNvPr id="316" name="Shape 316"/>
          <p:cNvSpPr txBox="1"/>
          <p:nvPr/>
        </p:nvSpPr>
        <p:spPr>
          <a:xfrm>
            <a:off x="241770" y="1125624"/>
            <a:ext cx="5669931" cy="1602282"/>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a:lnSpc>
                <a:spcPct val="115000"/>
              </a:lnSpc>
              <a:buClr>
                <a:schemeClr val="dk1"/>
              </a:buClr>
              <a:buSzPts val="1100"/>
            </a:pPr>
            <a:r>
              <a:rPr lang="nl-NL" sz="1200" dirty="0" err="1">
                <a:latin typeface="Roboto"/>
                <a:ea typeface="Roboto"/>
              </a:rPr>
              <a:t>CoolTShirts</a:t>
            </a:r>
            <a:r>
              <a:rPr lang="nl-NL" sz="1200" dirty="0">
                <a:latin typeface="Roboto"/>
                <a:ea typeface="Roboto"/>
              </a:rPr>
              <a:t> </a:t>
            </a:r>
            <a:r>
              <a:rPr lang="nl-NL" sz="1200" dirty="0" err="1">
                <a:latin typeface="Roboto"/>
                <a:ea typeface="Roboto"/>
              </a:rPr>
              <a:t>sells</a:t>
            </a:r>
            <a:r>
              <a:rPr lang="nl-NL" sz="1200" dirty="0">
                <a:latin typeface="Roboto"/>
                <a:ea typeface="Roboto"/>
              </a:rPr>
              <a:t> shirts of </a:t>
            </a:r>
            <a:r>
              <a:rPr lang="nl-NL" sz="1200" dirty="0" err="1">
                <a:latin typeface="Roboto"/>
                <a:ea typeface="Roboto"/>
              </a:rPr>
              <a:t>all</a:t>
            </a:r>
            <a:r>
              <a:rPr lang="nl-NL" sz="1200" dirty="0">
                <a:latin typeface="Roboto"/>
                <a:ea typeface="Roboto"/>
              </a:rPr>
              <a:t> kinds, as long as </a:t>
            </a:r>
            <a:r>
              <a:rPr lang="nl-NL" sz="1200" dirty="0" err="1">
                <a:latin typeface="Roboto"/>
                <a:ea typeface="Roboto"/>
              </a:rPr>
              <a:t>they</a:t>
            </a:r>
            <a:r>
              <a:rPr lang="nl-NL" sz="1200" dirty="0">
                <a:latin typeface="Roboto"/>
                <a:ea typeface="Roboto"/>
              </a:rPr>
              <a:t> are T-</a:t>
            </a:r>
            <a:r>
              <a:rPr lang="nl-NL" sz="1200" dirty="0" err="1">
                <a:latin typeface="Roboto"/>
                <a:ea typeface="Roboto"/>
              </a:rPr>
              <a:t>shaped</a:t>
            </a:r>
            <a:r>
              <a:rPr lang="nl-NL" sz="1200" dirty="0">
                <a:latin typeface="Roboto"/>
                <a:ea typeface="Roboto"/>
              </a:rPr>
              <a:t> </a:t>
            </a:r>
            <a:r>
              <a:rPr lang="nl-NL" sz="1200" dirty="0" err="1">
                <a:latin typeface="Roboto"/>
                <a:ea typeface="Roboto"/>
              </a:rPr>
              <a:t>and</a:t>
            </a:r>
            <a:r>
              <a:rPr lang="nl-NL" sz="1200" dirty="0">
                <a:latin typeface="Roboto"/>
                <a:ea typeface="Roboto"/>
              </a:rPr>
              <a:t> cool. </a:t>
            </a:r>
            <a:r>
              <a:rPr lang="nl-NL" sz="1200" dirty="0" err="1">
                <a:latin typeface="Roboto"/>
                <a:ea typeface="Roboto"/>
              </a:rPr>
              <a:t>They</a:t>
            </a:r>
            <a:r>
              <a:rPr lang="nl-NL" sz="1200" dirty="0">
                <a:latin typeface="Roboto"/>
                <a:ea typeface="Roboto"/>
              </a:rPr>
              <a:t> </a:t>
            </a:r>
            <a:r>
              <a:rPr lang="nl-NL" sz="1200" dirty="0" err="1">
                <a:latin typeface="Roboto"/>
                <a:ea typeface="Roboto"/>
              </a:rPr>
              <a:t>started</a:t>
            </a:r>
            <a:r>
              <a:rPr lang="nl-NL" sz="1200" dirty="0">
                <a:latin typeface="Roboto"/>
                <a:ea typeface="Roboto"/>
              </a:rPr>
              <a:t> </a:t>
            </a:r>
            <a:r>
              <a:rPr lang="nl-NL" sz="1200" b="1" dirty="0">
                <a:latin typeface="Roboto"/>
                <a:ea typeface="Roboto"/>
              </a:rPr>
              <a:t>8 marketing </a:t>
            </a:r>
            <a:r>
              <a:rPr lang="nl-NL" sz="1200" b="1" dirty="0" err="1">
                <a:latin typeface="Roboto"/>
                <a:ea typeface="Roboto"/>
              </a:rPr>
              <a:t>campaigns</a:t>
            </a:r>
            <a:r>
              <a:rPr lang="nl-NL" sz="1200" b="1" dirty="0">
                <a:latin typeface="Roboto"/>
                <a:ea typeface="Roboto"/>
              </a:rPr>
              <a:t> </a:t>
            </a:r>
            <a:r>
              <a:rPr lang="nl-NL" sz="1200" dirty="0" err="1">
                <a:latin typeface="Roboto"/>
                <a:ea typeface="Roboto"/>
              </a:rPr>
              <a:t>to</a:t>
            </a:r>
            <a:r>
              <a:rPr lang="nl-NL" sz="1200" dirty="0">
                <a:latin typeface="Roboto"/>
                <a:ea typeface="Roboto"/>
              </a:rPr>
              <a:t> </a:t>
            </a:r>
            <a:r>
              <a:rPr lang="nl-NL" sz="1200" dirty="0" err="1">
                <a:latin typeface="Roboto"/>
                <a:ea typeface="Roboto"/>
              </a:rPr>
              <a:t>increase</a:t>
            </a:r>
            <a:r>
              <a:rPr lang="nl-NL" sz="1200" dirty="0">
                <a:latin typeface="Roboto"/>
                <a:ea typeface="Roboto"/>
              </a:rPr>
              <a:t> website </a:t>
            </a:r>
            <a:r>
              <a:rPr lang="nl-NL" sz="1200" dirty="0" err="1">
                <a:latin typeface="Roboto"/>
                <a:ea typeface="Roboto"/>
              </a:rPr>
              <a:t>visits</a:t>
            </a:r>
            <a:r>
              <a:rPr lang="nl-NL" sz="1200" dirty="0">
                <a:latin typeface="Roboto"/>
                <a:ea typeface="Roboto"/>
              </a:rPr>
              <a:t> </a:t>
            </a:r>
            <a:r>
              <a:rPr lang="nl-NL" sz="1200" dirty="0" err="1">
                <a:latin typeface="Roboto"/>
                <a:ea typeface="Roboto"/>
              </a:rPr>
              <a:t>and</a:t>
            </a:r>
            <a:r>
              <a:rPr lang="nl-NL" sz="1200" dirty="0">
                <a:latin typeface="Roboto"/>
                <a:ea typeface="Roboto"/>
              </a:rPr>
              <a:t> </a:t>
            </a:r>
            <a:r>
              <a:rPr lang="nl-NL" sz="1200" dirty="0" err="1">
                <a:latin typeface="Roboto"/>
                <a:ea typeface="Roboto"/>
              </a:rPr>
              <a:t>purchases</a:t>
            </a:r>
            <a:r>
              <a:rPr lang="nl-NL" sz="1200" dirty="0">
                <a:latin typeface="Roboto"/>
                <a:ea typeface="Roboto"/>
              </a:rPr>
              <a:t>. </a:t>
            </a:r>
            <a:r>
              <a:rPr lang="nl-NL" sz="1200" dirty="0" err="1">
                <a:latin typeface="Roboto"/>
                <a:ea typeface="Roboto"/>
                <a:cs typeface="Roboto"/>
                <a:sym typeface="Roboto"/>
              </a:rPr>
              <a:t>CoolTShirts</a:t>
            </a:r>
            <a:r>
              <a:rPr lang="nl-NL" sz="1200" dirty="0">
                <a:latin typeface="Roboto"/>
                <a:ea typeface="Roboto"/>
                <a:cs typeface="Roboto"/>
                <a:sym typeface="Roboto"/>
              </a:rPr>
              <a:t> </a:t>
            </a:r>
            <a:r>
              <a:rPr lang="nl-NL" sz="1200" dirty="0" err="1">
                <a:latin typeface="Roboto"/>
                <a:ea typeface="Roboto"/>
                <a:cs typeface="Roboto"/>
                <a:sym typeface="Roboto"/>
              </a:rPr>
              <a:t>uses</a:t>
            </a:r>
            <a:r>
              <a:rPr lang="nl-NL" sz="1200" dirty="0">
                <a:latin typeface="Roboto"/>
                <a:ea typeface="Roboto"/>
                <a:cs typeface="Roboto"/>
                <a:sym typeface="Roboto"/>
              </a:rPr>
              <a:t> </a:t>
            </a:r>
            <a:r>
              <a:rPr lang="nl-NL" sz="1200" b="1" dirty="0">
                <a:latin typeface="Roboto"/>
                <a:ea typeface="Roboto"/>
                <a:cs typeface="Roboto"/>
                <a:sym typeface="Roboto"/>
              </a:rPr>
              <a:t>6 sources </a:t>
            </a:r>
            <a:r>
              <a:rPr lang="nl-NL" sz="1200" dirty="0" err="1">
                <a:latin typeface="Roboto"/>
                <a:ea typeface="Roboto"/>
                <a:cs typeface="Roboto"/>
                <a:sym typeface="Roboto"/>
              </a:rPr>
              <a:t>from</a:t>
            </a:r>
            <a:r>
              <a:rPr lang="nl-NL" sz="1200" dirty="0">
                <a:latin typeface="Roboto"/>
                <a:ea typeface="Roboto"/>
                <a:cs typeface="Roboto"/>
                <a:sym typeface="Roboto"/>
              </a:rPr>
              <a:t> </a:t>
            </a:r>
            <a:r>
              <a:rPr lang="nl-NL" sz="1200" dirty="0" err="1">
                <a:latin typeface="Roboto"/>
                <a:ea typeface="Roboto"/>
                <a:cs typeface="Roboto"/>
                <a:sym typeface="Roboto"/>
              </a:rPr>
              <a:t>where</a:t>
            </a:r>
            <a:r>
              <a:rPr lang="nl-NL" sz="1200" dirty="0">
                <a:latin typeface="Roboto"/>
                <a:ea typeface="Roboto"/>
                <a:cs typeface="Roboto"/>
                <a:sym typeface="Roboto"/>
              </a:rPr>
              <a:t> </a:t>
            </a:r>
            <a:r>
              <a:rPr lang="nl-NL" sz="1200" dirty="0" err="1">
                <a:latin typeface="Roboto"/>
                <a:ea typeface="Roboto"/>
                <a:cs typeface="Roboto"/>
                <a:sym typeface="Roboto"/>
              </a:rPr>
              <a:t>the</a:t>
            </a:r>
            <a:r>
              <a:rPr lang="nl-NL" sz="1200" dirty="0">
                <a:latin typeface="Roboto"/>
                <a:ea typeface="Roboto"/>
                <a:cs typeface="Roboto"/>
                <a:sym typeface="Roboto"/>
              </a:rPr>
              <a:t> traffic is </a:t>
            </a:r>
            <a:r>
              <a:rPr lang="nl-NL" sz="1200" dirty="0" err="1">
                <a:latin typeface="Roboto"/>
                <a:ea typeface="Roboto"/>
                <a:cs typeface="Roboto"/>
                <a:sym typeface="Roboto"/>
              </a:rPr>
              <a:t>send</a:t>
            </a:r>
            <a:r>
              <a:rPr lang="nl-NL" sz="1200" dirty="0">
                <a:latin typeface="Roboto"/>
                <a:ea typeface="Roboto"/>
                <a:cs typeface="Roboto"/>
                <a:sym typeface="Roboto"/>
              </a:rPr>
              <a:t> </a:t>
            </a:r>
            <a:r>
              <a:rPr lang="nl-NL" sz="1200" dirty="0" err="1">
                <a:latin typeface="Roboto"/>
                <a:ea typeface="Roboto"/>
                <a:cs typeface="Roboto"/>
                <a:sym typeface="Roboto"/>
              </a:rPr>
              <a:t>to</a:t>
            </a:r>
            <a:r>
              <a:rPr lang="nl-NL" sz="1200" dirty="0">
                <a:latin typeface="Roboto"/>
                <a:ea typeface="Roboto"/>
                <a:cs typeface="Roboto"/>
                <a:sym typeface="Roboto"/>
              </a:rPr>
              <a:t> </a:t>
            </a:r>
            <a:r>
              <a:rPr lang="nl-NL" sz="1200" dirty="0" err="1">
                <a:latin typeface="Roboto"/>
                <a:ea typeface="Roboto"/>
                <a:cs typeface="Roboto"/>
                <a:sym typeface="Roboto"/>
              </a:rPr>
              <a:t>their</a:t>
            </a:r>
            <a:r>
              <a:rPr lang="nl-NL" sz="1200" dirty="0">
                <a:latin typeface="Roboto"/>
                <a:ea typeface="Roboto"/>
                <a:cs typeface="Roboto"/>
                <a:sym typeface="Roboto"/>
              </a:rPr>
              <a:t> website. </a:t>
            </a:r>
            <a:br>
              <a:rPr lang="en-US" sz="1200" dirty="0"/>
            </a:br>
            <a:r>
              <a:rPr lang="en-US" sz="1200" dirty="0">
                <a:latin typeface="Roboto"/>
                <a:ea typeface="Roboto"/>
              </a:rPr>
              <a:t>A campaign is a specific program that is designed to market the product. Each campaign can be launched via a different channel. The specific channel that is used to drive a potential customer to a website is called the ‘source’. Sources can be used for more than one campaign. </a:t>
            </a:r>
            <a:endParaRPr sz="1200" dirty="0">
              <a:latin typeface="Roboto"/>
              <a:ea typeface="Roboto"/>
              <a:sym typeface="Roboto"/>
            </a:endParaRPr>
          </a:p>
        </p:txBody>
      </p:sp>
      <p:pic>
        <p:nvPicPr>
          <p:cNvPr id="5" name="Afbeelding 4">
            <a:extLst>
              <a:ext uri="{FF2B5EF4-FFF2-40B4-BE49-F238E27FC236}">
                <a16:creationId xmlns:a16="http://schemas.microsoft.com/office/drawing/2014/main" id="{EF1F70E4-2734-4C1F-88A0-EA85D682D965}"/>
              </a:ext>
            </a:extLst>
          </p:cNvPr>
          <p:cNvPicPr/>
          <p:nvPr/>
        </p:nvPicPr>
        <p:blipFill>
          <a:blip r:embed="rId3"/>
          <a:stretch>
            <a:fillRect/>
          </a:stretch>
        </p:blipFill>
        <p:spPr>
          <a:xfrm>
            <a:off x="6219957" y="1125624"/>
            <a:ext cx="1962713" cy="619125"/>
          </a:xfrm>
          <a:prstGeom prst="rect">
            <a:avLst/>
          </a:prstGeom>
        </p:spPr>
      </p:pic>
      <p:pic>
        <p:nvPicPr>
          <p:cNvPr id="6" name="Afbeelding 5">
            <a:extLst>
              <a:ext uri="{FF2B5EF4-FFF2-40B4-BE49-F238E27FC236}">
                <a16:creationId xmlns:a16="http://schemas.microsoft.com/office/drawing/2014/main" id="{5795D173-39B1-4E6D-B347-12321C507DF2}"/>
              </a:ext>
            </a:extLst>
          </p:cNvPr>
          <p:cNvPicPr/>
          <p:nvPr/>
        </p:nvPicPr>
        <p:blipFill>
          <a:blip r:embed="rId4"/>
          <a:stretch>
            <a:fillRect/>
          </a:stretch>
        </p:blipFill>
        <p:spPr>
          <a:xfrm>
            <a:off x="6219957" y="2108781"/>
            <a:ext cx="1962713" cy="619125"/>
          </a:xfrm>
          <a:prstGeom prst="rect">
            <a:avLst/>
          </a:prstGeom>
        </p:spPr>
      </p:pic>
      <p:pic>
        <p:nvPicPr>
          <p:cNvPr id="15" name="Afbeelding 14">
            <a:extLst>
              <a:ext uri="{FF2B5EF4-FFF2-40B4-BE49-F238E27FC236}">
                <a16:creationId xmlns:a16="http://schemas.microsoft.com/office/drawing/2014/main" id="{253904BE-5852-4E4C-AD3E-6C7C683C179B}"/>
              </a:ext>
            </a:extLst>
          </p:cNvPr>
          <p:cNvPicPr/>
          <p:nvPr/>
        </p:nvPicPr>
        <p:blipFill>
          <a:blip r:embed="rId5"/>
          <a:stretch>
            <a:fillRect/>
          </a:stretch>
        </p:blipFill>
        <p:spPr>
          <a:xfrm>
            <a:off x="241770" y="2845148"/>
            <a:ext cx="4777729" cy="1848042"/>
          </a:xfrm>
          <a:prstGeom prst="rect">
            <a:avLst/>
          </a:prstGeom>
        </p:spPr>
      </p:pic>
      <p:sp>
        <p:nvSpPr>
          <p:cNvPr id="16" name="Shape 316">
            <a:extLst>
              <a:ext uri="{FF2B5EF4-FFF2-40B4-BE49-F238E27FC236}">
                <a16:creationId xmlns:a16="http://schemas.microsoft.com/office/drawing/2014/main" id="{1C8897F2-BA12-43F3-A7EC-44F4CD366826}"/>
              </a:ext>
            </a:extLst>
          </p:cNvPr>
          <p:cNvSpPr txBox="1"/>
          <p:nvPr/>
        </p:nvSpPr>
        <p:spPr>
          <a:xfrm>
            <a:off x="3076735" y="4693190"/>
            <a:ext cx="2020543" cy="315370"/>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pPr>
              <a:lnSpc>
                <a:spcPct val="115000"/>
              </a:lnSpc>
              <a:buClr>
                <a:schemeClr val="dk1"/>
              </a:buClr>
              <a:buSzPts val="1100"/>
            </a:pPr>
            <a:r>
              <a:rPr lang="nl-NL" sz="1000" i="1" dirty="0">
                <a:latin typeface="Roboto"/>
                <a:ea typeface="Roboto"/>
                <a:sym typeface="Roboto"/>
              </a:rPr>
              <a:t>Source </a:t>
            </a:r>
            <a:r>
              <a:rPr lang="nl-NL" sz="1000" i="1" dirty="0" err="1">
                <a:latin typeface="Roboto"/>
                <a:ea typeface="Roboto"/>
                <a:sym typeface="Roboto"/>
              </a:rPr>
              <a:t>used</a:t>
            </a:r>
            <a:r>
              <a:rPr lang="nl-NL" sz="1000" i="1" dirty="0">
                <a:latin typeface="Roboto"/>
                <a:ea typeface="Roboto"/>
                <a:sym typeface="Roboto"/>
              </a:rPr>
              <a:t> </a:t>
            </a:r>
            <a:r>
              <a:rPr lang="nl-NL" sz="1000" i="1" dirty="0" err="1">
                <a:latin typeface="Roboto"/>
                <a:ea typeface="Roboto"/>
                <a:sym typeface="Roboto"/>
              </a:rPr>
              <a:t>for</a:t>
            </a:r>
            <a:r>
              <a:rPr lang="nl-NL" sz="1000" i="1" dirty="0">
                <a:latin typeface="Roboto"/>
                <a:ea typeface="Roboto"/>
                <a:sym typeface="Roboto"/>
              </a:rPr>
              <a:t> </a:t>
            </a:r>
            <a:r>
              <a:rPr lang="nl-NL" sz="1000" i="1" dirty="0" err="1">
                <a:latin typeface="Roboto"/>
                <a:ea typeface="Roboto"/>
                <a:sym typeface="Roboto"/>
              </a:rPr>
              <a:t>each</a:t>
            </a:r>
            <a:r>
              <a:rPr lang="nl-NL" sz="1000" i="1" dirty="0">
                <a:latin typeface="Roboto"/>
                <a:ea typeface="Roboto"/>
                <a:sym typeface="Roboto"/>
              </a:rPr>
              <a:t> </a:t>
            </a:r>
            <a:r>
              <a:rPr lang="nl-NL" sz="1000" i="1" dirty="0" err="1">
                <a:latin typeface="Roboto"/>
                <a:ea typeface="Roboto"/>
                <a:sym typeface="Roboto"/>
              </a:rPr>
              <a:t>campaign</a:t>
            </a:r>
            <a:endParaRPr sz="1000" i="1" dirty="0">
              <a:latin typeface="Roboto"/>
              <a:ea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r>
              <a:rPr lang="en" sz="2400" b="1" dirty="0">
                <a:solidFill>
                  <a:srgbClr val="295269"/>
                </a:solidFill>
                <a:latin typeface="Roboto"/>
                <a:ea typeface="Roboto"/>
                <a:cs typeface="Roboto"/>
                <a:sym typeface="Roboto"/>
              </a:rPr>
              <a:t>1.2 </a:t>
            </a:r>
            <a:r>
              <a:rPr lang="nl-NL" sz="2400" dirty="0">
                <a:solidFill>
                  <a:srgbClr val="222222"/>
                </a:solidFill>
                <a:highlight>
                  <a:srgbClr val="FFFFFF"/>
                </a:highlight>
                <a:latin typeface="Roboto"/>
                <a:ea typeface="Roboto"/>
                <a:cs typeface="Roboto"/>
                <a:sym typeface="Roboto"/>
              </a:rPr>
              <a:t>Website</a:t>
            </a:r>
          </a:p>
        </p:txBody>
      </p:sp>
      <p:sp>
        <p:nvSpPr>
          <p:cNvPr id="10" name="Shape 316">
            <a:extLst>
              <a:ext uri="{FF2B5EF4-FFF2-40B4-BE49-F238E27FC236}">
                <a16:creationId xmlns:a16="http://schemas.microsoft.com/office/drawing/2014/main" id="{94755DF7-4BC3-4A8A-9F6C-0529A8E20516}"/>
              </a:ext>
            </a:extLst>
          </p:cNvPr>
          <p:cNvSpPr txBox="1"/>
          <p:nvPr/>
        </p:nvSpPr>
        <p:spPr>
          <a:xfrm>
            <a:off x="715930" y="1498944"/>
            <a:ext cx="3992704" cy="2195442"/>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a:lnSpc>
                <a:spcPct val="115000"/>
              </a:lnSpc>
              <a:buClr>
                <a:schemeClr val="dk1"/>
              </a:buClr>
              <a:buSzPts val="1100"/>
            </a:pPr>
            <a:r>
              <a:rPr lang="nl-NL" sz="1200" dirty="0" err="1">
                <a:latin typeface="Roboto"/>
                <a:ea typeface="Roboto"/>
              </a:rPr>
              <a:t>There</a:t>
            </a:r>
            <a:r>
              <a:rPr lang="nl-NL" sz="1200" dirty="0">
                <a:latin typeface="Roboto"/>
                <a:ea typeface="Roboto"/>
              </a:rPr>
              <a:t> are </a:t>
            </a:r>
            <a:r>
              <a:rPr lang="nl-NL" sz="1200" b="1" dirty="0">
                <a:latin typeface="Roboto"/>
                <a:ea typeface="Roboto"/>
              </a:rPr>
              <a:t>4 pages </a:t>
            </a:r>
            <a:r>
              <a:rPr lang="nl-NL" sz="1200" dirty="0">
                <a:latin typeface="Roboto"/>
                <a:ea typeface="Roboto"/>
              </a:rPr>
              <a:t>on </a:t>
            </a:r>
            <a:r>
              <a:rPr lang="nl-NL" sz="1200" dirty="0" err="1">
                <a:latin typeface="Roboto"/>
                <a:ea typeface="Roboto"/>
              </a:rPr>
              <a:t>the</a:t>
            </a:r>
            <a:r>
              <a:rPr lang="nl-NL" sz="1200" dirty="0">
                <a:latin typeface="Roboto"/>
                <a:ea typeface="Roboto"/>
              </a:rPr>
              <a:t> website of </a:t>
            </a:r>
            <a:r>
              <a:rPr lang="nl-NL" sz="1200" dirty="0" err="1">
                <a:latin typeface="Roboto"/>
                <a:ea typeface="Roboto"/>
              </a:rPr>
              <a:t>CoolTShirts</a:t>
            </a:r>
            <a:r>
              <a:rPr lang="nl-NL" sz="1200" dirty="0">
                <a:latin typeface="Roboto"/>
                <a:ea typeface="Roboto"/>
              </a:rPr>
              <a:t>, </a:t>
            </a:r>
            <a:r>
              <a:rPr lang="nl-NL" sz="1200" dirty="0" err="1">
                <a:latin typeface="Roboto"/>
                <a:ea typeface="Roboto"/>
              </a:rPr>
              <a:t>shown</a:t>
            </a:r>
            <a:r>
              <a:rPr lang="nl-NL" sz="1200" dirty="0">
                <a:latin typeface="Roboto"/>
                <a:ea typeface="Roboto"/>
              </a:rPr>
              <a:t> in </a:t>
            </a:r>
            <a:r>
              <a:rPr lang="nl-NL" sz="1200" dirty="0" err="1">
                <a:latin typeface="Roboto"/>
                <a:ea typeface="Roboto"/>
              </a:rPr>
              <a:t>the</a:t>
            </a:r>
            <a:r>
              <a:rPr lang="nl-NL" sz="1200" dirty="0">
                <a:latin typeface="Roboto"/>
                <a:ea typeface="Roboto"/>
              </a:rPr>
              <a:t> </a:t>
            </a:r>
            <a:r>
              <a:rPr lang="nl-NL" sz="1200" dirty="0" err="1">
                <a:latin typeface="Roboto"/>
                <a:ea typeface="Roboto"/>
              </a:rPr>
              <a:t>graph</a:t>
            </a:r>
            <a:r>
              <a:rPr lang="nl-NL" sz="1200" dirty="0">
                <a:latin typeface="Roboto"/>
                <a:ea typeface="Roboto"/>
              </a:rPr>
              <a:t>. The goal of </a:t>
            </a:r>
            <a:r>
              <a:rPr lang="nl-NL" sz="1200" dirty="0" err="1">
                <a:latin typeface="Roboto"/>
                <a:ea typeface="Roboto"/>
              </a:rPr>
              <a:t>CoolTShirts</a:t>
            </a:r>
            <a:r>
              <a:rPr lang="nl-NL" sz="1200" dirty="0">
                <a:latin typeface="Roboto"/>
                <a:ea typeface="Roboto"/>
              </a:rPr>
              <a:t> must </a:t>
            </a:r>
            <a:r>
              <a:rPr lang="nl-NL" sz="1200" dirty="0" err="1">
                <a:latin typeface="Roboto"/>
                <a:ea typeface="Roboto"/>
              </a:rPr>
              <a:t>be</a:t>
            </a:r>
            <a:r>
              <a:rPr lang="nl-NL" sz="1200" dirty="0">
                <a:latin typeface="Roboto"/>
                <a:ea typeface="Roboto"/>
              </a:rPr>
              <a:t> </a:t>
            </a:r>
            <a:r>
              <a:rPr lang="nl-NL" sz="1200" dirty="0" err="1">
                <a:latin typeface="Roboto"/>
                <a:ea typeface="Roboto"/>
              </a:rPr>
              <a:t>to</a:t>
            </a:r>
            <a:r>
              <a:rPr lang="nl-NL" sz="1200" dirty="0">
                <a:latin typeface="Roboto"/>
                <a:ea typeface="Roboto"/>
              </a:rPr>
              <a:t> </a:t>
            </a:r>
            <a:r>
              <a:rPr lang="nl-NL" sz="1200" dirty="0" err="1">
                <a:latin typeface="Roboto"/>
                <a:ea typeface="Roboto"/>
              </a:rPr>
              <a:t>increase</a:t>
            </a:r>
            <a:r>
              <a:rPr lang="nl-NL" sz="1200" dirty="0">
                <a:latin typeface="Roboto"/>
                <a:ea typeface="Roboto"/>
              </a:rPr>
              <a:t> </a:t>
            </a:r>
            <a:r>
              <a:rPr lang="nl-NL" sz="1200" dirty="0" err="1">
                <a:latin typeface="Roboto"/>
                <a:ea typeface="Roboto"/>
              </a:rPr>
              <a:t>the</a:t>
            </a:r>
            <a:r>
              <a:rPr lang="nl-NL" sz="1200" dirty="0">
                <a:latin typeface="Roboto"/>
                <a:ea typeface="Roboto"/>
              </a:rPr>
              <a:t> </a:t>
            </a:r>
            <a:r>
              <a:rPr lang="nl-NL" sz="1200" dirty="0" err="1">
                <a:latin typeface="Roboto"/>
                <a:ea typeface="Roboto"/>
              </a:rPr>
              <a:t>conversion</a:t>
            </a:r>
            <a:r>
              <a:rPr lang="nl-NL" sz="1200" dirty="0">
                <a:latin typeface="Roboto"/>
                <a:ea typeface="Roboto"/>
              </a:rPr>
              <a:t> </a:t>
            </a:r>
            <a:r>
              <a:rPr lang="nl-NL" sz="1200" dirty="0" err="1">
                <a:latin typeface="Roboto"/>
                <a:ea typeface="Roboto"/>
              </a:rPr>
              <a:t>rate</a:t>
            </a:r>
            <a:r>
              <a:rPr lang="nl-NL" sz="1200" dirty="0">
                <a:latin typeface="Roboto"/>
                <a:ea typeface="Roboto"/>
              </a:rPr>
              <a:t> </a:t>
            </a:r>
            <a:r>
              <a:rPr lang="nl-NL" sz="1200" dirty="0" err="1">
                <a:latin typeface="Roboto"/>
                <a:ea typeface="Roboto"/>
              </a:rPr>
              <a:t>from</a:t>
            </a:r>
            <a:r>
              <a:rPr lang="nl-NL" sz="1200" dirty="0">
                <a:latin typeface="Roboto"/>
                <a:ea typeface="Roboto"/>
              </a:rPr>
              <a:t> landingspage </a:t>
            </a:r>
            <a:r>
              <a:rPr lang="nl-NL" sz="1200" dirty="0" err="1">
                <a:latin typeface="Roboto"/>
                <a:ea typeface="Roboto"/>
              </a:rPr>
              <a:t>to</a:t>
            </a:r>
            <a:r>
              <a:rPr lang="nl-NL" sz="1200" dirty="0">
                <a:latin typeface="Roboto"/>
                <a:ea typeface="Roboto"/>
              </a:rPr>
              <a:t> </a:t>
            </a:r>
            <a:r>
              <a:rPr lang="nl-NL" sz="1200" dirty="0" err="1">
                <a:latin typeface="Roboto"/>
                <a:ea typeface="Roboto"/>
              </a:rPr>
              <a:t>purchase</a:t>
            </a:r>
            <a:r>
              <a:rPr lang="nl-NL" sz="1200" dirty="0">
                <a:latin typeface="Roboto"/>
                <a:ea typeface="Roboto"/>
              </a:rPr>
              <a:t>. </a:t>
            </a:r>
          </a:p>
          <a:p>
            <a:pPr>
              <a:lnSpc>
                <a:spcPct val="115000"/>
              </a:lnSpc>
              <a:buClr>
                <a:schemeClr val="dk1"/>
              </a:buClr>
              <a:buSzPts val="1100"/>
            </a:pPr>
            <a:r>
              <a:rPr lang="nl-NL" sz="1200" dirty="0">
                <a:latin typeface="Roboto"/>
                <a:ea typeface="Roboto"/>
              </a:rPr>
              <a:t>Using </a:t>
            </a:r>
            <a:r>
              <a:rPr lang="nl-NL" sz="1200" dirty="0" err="1">
                <a:latin typeface="Roboto"/>
                <a:ea typeface="Roboto"/>
              </a:rPr>
              <a:t>touch</a:t>
            </a:r>
            <a:r>
              <a:rPr lang="nl-NL" sz="1200" dirty="0">
                <a:latin typeface="Roboto"/>
                <a:ea typeface="Roboto"/>
              </a:rPr>
              <a:t> </a:t>
            </a:r>
            <a:r>
              <a:rPr lang="nl-NL" sz="1200" dirty="0" err="1">
                <a:latin typeface="Roboto"/>
                <a:ea typeface="Roboto"/>
              </a:rPr>
              <a:t>attribution</a:t>
            </a:r>
            <a:r>
              <a:rPr lang="nl-NL" sz="1200" dirty="0">
                <a:latin typeface="Roboto"/>
                <a:ea typeface="Roboto"/>
              </a:rPr>
              <a:t>, </a:t>
            </a:r>
            <a:r>
              <a:rPr lang="nl-NL" sz="1200" dirty="0" err="1">
                <a:latin typeface="Roboto"/>
                <a:ea typeface="Roboto"/>
              </a:rPr>
              <a:t>they</a:t>
            </a:r>
            <a:r>
              <a:rPr lang="nl-NL" sz="1200" dirty="0">
                <a:latin typeface="Roboto"/>
                <a:ea typeface="Roboto"/>
              </a:rPr>
              <a:t> </a:t>
            </a:r>
            <a:r>
              <a:rPr lang="nl-NL" sz="1200" dirty="0" err="1">
                <a:latin typeface="Roboto"/>
                <a:ea typeface="Roboto"/>
              </a:rPr>
              <a:t>can</a:t>
            </a:r>
            <a:r>
              <a:rPr lang="nl-NL" sz="1200" dirty="0">
                <a:latin typeface="Roboto"/>
                <a:ea typeface="Roboto"/>
              </a:rPr>
              <a:t> map </a:t>
            </a:r>
            <a:r>
              <a:rPr lang="nl-NL" sz="1200" dirty="0" err="1">
                <a:latin typeface="Roboto"/>
                <a:ea typeface="Roboto"/>
              </a:rPr>
              <a:t>their</a:t>
            </a:r>
            <a:r>
              <a:rPr lang="nl-NL" sz="1200" dirty="0">
                <a:latin typeface="Roboto"/>
                <a:ea typeface="Roboto"/>
              </a:rPr>
              <a:t> </a:t>
            </a:r>
            <a:r>
              <a:rPr lang="nl-NL" sz="1200" dirty="0" err="1">
                <a:latin typeface="Roboto"/>
                <a:ea typeface="Roboto"/>
              </a:rPr>
              <a:t>customers</a:t>
            </a:r>
            <a:r>
              <a:rPr lang="nl-NL" sz="1200" dirty="0">
                <a:latin typeface="Roboto"/>
                <a:ea typeface="Roboto"/>
              </a:rPr>
              <a:t>' </a:t>
            </a:r>
            <a:r>
              <a:rPr lang="nl-NL" sz="1200" dirty="0" err="1">
                <a:latin typeface="Roboto"/>
                <a:ea typeface="Roboto"/>
              </a:rPr>
              <a:t>journey</a:t>
            </a:r>
            <a:r>
              <a:rPr lang="nl-NL" sz="1200" dirty="0">
                <a:latin typeface="Roboto"/>
                <a:ea typeface="Roboto"/>
              </a:rPr>
              <a:t>: </a:t>
            </a:r>
            <a:r>
              <a:rPr lang="nl-NL" sz="1200" dirty="0" err="1">
                <a:latin typeface="Roboto"/>
                <a:ea typeface="Roboto"/>
              </a:rPr>
              <a:t>from</a:t>
            </a:r>
            <a:r>
              <a:rPr lang="nl-NL" sz="1200" dirty="0">
                <a:latin typeface="Roboto"/>
                <a:ea typeface="Roboto"/>
              </a:rPr>
              <a:t> </a:t>
            </a:r>
            <a:r>
              <a:rPr lang="nl-NL" sz="1200" dirty="0" err="1">
                <a:latin typeface="Roboto"/>
                <a:ea typeface="Roboto"/>
              </a:rPr>
              <a:t>initial</a:t>
            </a:r>
            <a:r>
              <a:rPr lang="nl-NL" sz="1200" dirty="0">
                <a:latin typeface="Roboto"/>
                <a:ea typeface="Roboto"/>
              </a:rPr>
              <a:t> </a:t>
            </a:r>
            <a:r>
              <a:rPr lang="nl-NL" sz="1200" dirty="0" err="1">
                <a:latin typeface="Roboto"/>
                <a:ea typeface="Roboto"/>
              </a:rPr>
              <a:t>visit</a:t>
            </a:r>
            <a:r>
              <a:rPr lang="nl-NL" sz="1200" dirty="0">
                <a:latin typeface="Roboto"/>
                <a:ea typeface="Roboto"/>
              </a:rPr>
              <a:t> </a:t>
            </a:r>
            <a:r>
              <a:rPr lang="nl-NL" sz="1200" dirty="0" err="1">
                <a:latin typeface="Roboto"/>
                <a:ea typeface="Roboto"/>
              </a:rPr>
              <a:t>to</a:t>
            </a:r>
            <a:r>
              <a:rPr lang="nl-NL" sz="1200" dirty="0">
                <a:latin typeface="Roboto"/>
                <a:ea typeface="Roboto"/>
              </a:rPr>
              <a:t> </a:t>
            </a:r>
            <a:r>
              <a:rPr lang="nl-NL" sz="1200" dirty="0" err="1">
                <a:latin typeface="Roboto"/>
                <a:ea typeface="Roboto"/>
              </a:rPr>
              <a:t>purchase</a:t>
            </a:r>
            <a:r>
              <a:rPr lang="nl-NL" sz="1200" dirty="0">
                <a:latin typeface="Roboto"/>
                <a:ea typeface="Roboto"/>
              </a:rPr>
              <a:t>. </a:t>
            </a:r>
            <a:r>
              <a:rPr lang="en-US" sz="1200" dirty="0">
                <a:latin typeface="Roboto"/>
                <a:ea typeface="Roboto"/>
              </a:rPr>
              <a:t>A customer journey is the route your customer takes to complete your desired conversion action. </a:t>
            </a:r>
            <a:r>
              <a:rPr lang="nl-NL" sz="1200" dirty="0" err="1">
                <a:latin typeface="Roboto"/>
                <a:ea typeface="Roboto"/>
              </a:rPr>
              <a:t>CoolTShirts</a:t>
            </a:r>
            <a:r>
              <a:rPr lang="nl-NL" sz="1200" dirty="0">
                <a:latin typeface="Roboto"/>
                <a:ea typeface="Roboto"/>
              </a:rPr>
              <a:t> </a:t>
            </a:r>
            <a:r>
              <a:rPr lang="nl-NL" sz="1200" dirty="0" err="1">
                <a:latin typeface="Roboto"/>
                <a:ea typeface="Roboto"/>
              </a:rPr>
              <a:t>can</a:t>
            </a:r>
            <a:r>
              <a:rPr lang="nl-NL" sz="1200" dirty="0">
                <a:latin typeface="Roboto"/>
                <a:ea typeface="Roboto"/>
              </a:rPr>
              <a:t> </a:t>
            </a:r>
            <a:r>
              <a:rPr lang="nl-NL" sz="1200" dirty="0" err="1">
                <a:latin typeface="Roboto"/>
                <a:ea typeface="Roboto"/>
              </a:rPr>
              <a:t>use</a:t>
            </a:r>
            <a:r>
              <a:rPr lang="nl-NL" sz="1200" dirty="0">
                <a:latin typeface="Roboto"/>
                <a:ea typeface="Roboto"/>
              </a:rPr>
              <a:t> </a:t>
            </a:r>
            <a:r>
              <a:rPr lang="nl-NL" sz="1200" dirty="0" err="1">
                <a:latin typeface="Roboto"/>
                <a:ea typeface="Roboto"/>
              </a:rPr>
              <a:t>that</a:t>
            </a:r>
            <a:r>
              <a:rPr lang="nl-NL" sz="1200" dirty="0">
                <a:latin typeface="Roboto"/>
                <a:ea typeface="Roboto"/>
              </a:rPr>
              <a:t> information </a:t>
            </a:r>
            <a:r>
              <a:rPr lang="nl-NL" sz="1200" dirty="0" err="1">
                <a:latin typeface="Roboto"/>
                <a:ea typeface="Roboto"/>
              </a:rPr>
              <a:t>to</a:t>
            </a:r>
            <a:r>
              <a:rPr lang="nl-NL" sz="1200" dirty="0">
                <a:latin typeface="Roboto"/>
                <a:ea typeface="Roboto"/>
              </a:rPr>
              <a:t> </a:t>
            </a:r>
            <a:r>
              <a:rPr lang="nl-NL" sz="1200" dirty="0" err="1">
                <a:latin typeface="Roboto"/>
                <a:ea typeface="Roboto"/>
              </a:rPr>
              <a:t>optimize</a:t>
            </a:r>
            <a:r>
              <a:rPr lang="nl-NL" sz="1200" dirty="0">
                <a:latin typeface="Roboto"/>
                <a:ea typeface="Roboto"/>
              </a:rPr>
              <a:t> </a:t>
            </a:r>
            <a:r>
              <a:rPr lang="nl-NL" sz="1200" dirty="0" err="1">
                <a:latin typeface="Roboto"/>
                <a:ea typeface="Roboto"/>
              </a:rPr>
              <a:t>their</a:t>
            </a:r>
            <a:r>
              <a:rPr lang="nl-NL" sz="1200" dirty="0">
                <a:latin typeface="Roboto"/>
                <a:ea typeface="Roboto"/>
              </a:rPr>
              <a:t> marketing </a:t>
            </a:r>
            <a:r>
              <a:rPr lang="nl-NL" sz="1200" dirty="0" err="1">
                <a:latin typeface="Roboto"/>
                <a:ea typeface="Roboto"/>
              </a:rPr>
              <a:t>campaigns</a:t>
            </a:r>
            <a:r>
              <a:rPr lang="nl-NL" sz="1200" dirty="0">
                <a:latin typeface="Roboto"/>
                <a:ea typeface="Roboto"/>
              </a:rPr>
              <a:t>. </a:t>
            </a:r>
            <a:endParaRPr sz="1200" dirty="0">
              <a:latin typeface="Roboto"/>
              <a:ea typeface="Roboto"/>
              <a:sym typeface="Roboto"/>
            </a:endParaRPr>
          </a:p>
        </p:txBody>
      </p:sp>
      <p:pic>
        <p:nvPicPr>
          <p:cNvPr id="11" name="Afbeelding 10">
            <a:extLst>
              <a:ext uri="{FF2B5EF4-FFF2-40B4-BE49-F238E27FC236}">
                <a16:creationId xmlns:a16="http://schemas.microsoft.com/office/drawing/2014/main" id="{86E66F57-E7E3-4FB6-B030-F9E5036F6EA9}"/>
              </a:ext>
            </a:extLst>
          </p:cNvPr>
          <p:cNvPicPr/>
          <p:nvPr/>
        </p:nvPicPr>
        <p:blipFill>
          <a:blip r:embed="rId3"/>
          <a:stretch>
            <a:fillRect/>
          </a:stretch>
        </p:blipFill>
        <p:spPr>
          <a:xfrm>
            <a:off x="5030751" y="1498944"/>
            <a:ext cx="1425902" cy="1119087"/>
          </a:xfrm>
          <a:prstGeom prst="rect">
            <a:avLst/>
          </a:prstGeom>
        </p:spPr>
      </p:pic>
      <p:pic>
        <p:nvPicPr>
          <p:cNvPr id="7" name="Picture 3" descr="https://fitbodytraining.be/wp-content/uploads/2017/05/pijl-links.png">
            <a:extLst>
              <a:ext uri="{FF2B5EF4-FFF2-40B4-BE49-F238E27FC236}">
                <a16:creationId xmlns:a16="http://schemas.microsoft.com/office/drawing/2014/main" id="{2D4E2454-2609-4518-B8EB-DC1C267375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5653736">
            <a:off x="4997423" y="2724550"/>
            <a:ext cx="567845" cy="799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7283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205563" y="1543050"/>
            <a:ext cx="8718697" cy="2057400"/>
          </a:xfrm>
          <a:prstGeom prst="rect">
            <a:avLst/>
          </a:prstGeom>
          <a:noFill/>
          <a:ln>
            <a:noFill/>
          </a:ln>
        </p:spPr>
        <p:txBody>
          <a:bodyPr spcFirstLastPara="1" wrap="square" lIns="91425" tIns="91425" rIns="91425" bIns="91425" anchor="ctr" anchorCtr="0">
            <a:noAutofit/>
          </a:bodyPr>
          <a:lstStyle/>
          <a:p>
            <a:pPr algn="ctr"/>
            <a:r>
              <a:rPr lang="nl-NL" sz="4800" dirty="0">
                <a:solidFill>
                  <a:schemeClr val="bg1"/>
                </a:solidFill>
                <a:latin typeface="Roboto Black"/>
                <a:ea typeface="Roboto Black"/>
                <a:cs typeface="Roboto Black"/>
                <a:sym typeface="Roboto Black"/>
              </a:rPr>
              <a:t>2</a:t>
            </a:r>
            <a:r>
              <a:rPr lang="nl-NL" sz="4800" dirty="0">
                <a:solidFill>
                  <a:schemeClr val="bg1"/>
                </a:solidFill>
                <a:latin typeface="Roboto Black"/>
                <a:ea typeface="Roboto Black"/>
                <a:sym typeface="Roboto Black"/>
              </a:rPr>
              <a:t>. </a:t>
            </a:r>
            <a:r>
              <a:rPr lang="en-US" sz="4800" dirty="0">
                <a:solidFill>
                  <a:schemeClr val="bg1"/>
                </a:solidFill>
                <a:latin typeface="Roboto Black"/>
                <a:ea typeface="Roboto Black"/>
              </a:rPr>
              <a:t>What is the user journey?</a:t>
            </a:r>
            <a:endParaRPr lang="nl-NL" sz="4800" dirty="0">
              <a:solidFill>
                <a:schemeClr val="bg1"/>
              </a:solidFill>
              <a:latin typeface="Roboto Black"/>
              <a:ea typeface="Roboto Black"/>
              <a:sym typeface="Roboto"/>
            </a:endParaRPr>
          </a:p>
          <a:p>
            <a:pPr marL="0" lvl="0" indent="0" algn="ctr" rtl="0">
              <a:spcBef>
                <a:spcPts val="0"/>
              </a:spcBef>
              <a:spcAft>
                <a:spcPts val="0"/>
              </a:spcAft>
              <a:buNone/>
            </a:pPr>
            <a:endParaRPr dirty="0"/>
          </a:p>
        </p:txBody>
      </p:sp>
    </p:spTree>
    <p:extLst>
      <p:ext uri="{BB962C8B-B14F-4D97-AF65-F5344CB8AC3E}">
        <p14:creationId xmlns:p14="http://schemas.microsoft.com/office/powerpoint/2010/main" val="3775140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2.1 </a:t>
            </a:r>
            <a:r>
              <a:rPr lang="nl-NL" sz="2400" b="1" dirty="0">
                <a:solidFill>
                  <a:srgbClr val="295269"/>
                </a:solidFill>
                <a:latin typeface="Roboto"/>
                <a:ea typeface="Roboto"/>
                <a:cs typeface="Roboto"/>
                <a:sym typeface="Roboto"/>
              </a:rPr>
              <a:t>First touches</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nl-NL" sz="900" dirty="0">
                <a:latin typeface="Courier New"/>
                <a:ea typeface="Courier New"/>
                <a:cs typeface="Courier New"/>
                <a:sym typeface="Courier New"/>
              </a:rPr>
              <a:t>WITH </a:t>
            </a:r>
            <a:r>
              <a:rPr lang="nl-NL" sz="900" dirty="0" err="1">
                <a:latin typeface="Courier New"/>
                <a:ea typeface="Courier New"/>
                <a:cs typeface="Courier New"/>
                <a:sym typeface="Courier New"/>
              </a:rPr>
              <a:t>first_touch</a:t>
            </a:r>
            <a:r>
              <a:rPr lang="nl-NL" sz="900" dirty="0">
                <a:latin typeface="Courier New"/>
                <a:ea typeface="Courier New"/>
                <a:cs typeface="Courier New"/>
                <a:sym typeface="Courier New"/>
              </a:rPr>
              <a:t> AS (</a:t>
            </a:r>
          </a:p>
          <a:p>
            <a:pPr lvl="0">
              <a:buClr>
                <a:schemeClr val="dk1"/>
              </a:buClr>
              <a:buSzPts val="1100"/>
            </a:pPr>
            <a:r>
              <a:rPr lang="nl-NL" sz="900" dirty="0">
                <a:latin typeface="Courier New"/>
                <a:ea typeface="Courier New"/>
                <a:cs typeface="Courier New"/>
                <a:sym typeface="Courier New"/>
              </a:rPr>
              <a:t>   SELECT </a:t>
            </a:r>
            <a:r>
              <a:rPr lang="nl-NL" sz="900" dirty="0" err="1">
                <a:latin typeface="Courier New"/>
                <a:ea typeface="Courier New"/>
                <a:cs typeface="Courier New"/>
                <a:sym typeface="Courier New"/>
              </a:rPr>
              <a:t>user_id</a:t>
            </a:r>
            <a:r>
              <a:rPr lang="nl-NL" sz="900" dirty="0">
                <a:latin typeface="Courier New"/>
                <a:ea typeface="Courier New"/>
                <a:cs typeface="Courier New"/>
                <a:sym typeface="Courier New"/>
              </a:rPr>
              <a:t>,</a:t>
            </a:r>
          </a:p>
          <a:p>
            <a:pPr lvl="0">
              <a:buClr>
                <a:schemeClr val="dk1"/>
              </a:buClr>
              <a:buSzPts val="1100"/>
            </a:pPr>
            <a:r>
              <a:rPr lang="nl-NL" sz="900" dirty="0">
                <a:latin typeface="Courier New"/>
                <a:ea typeface="Courier New"/>
                <a:cs typeface="Courier New"/>
                <a:sym typeface="Courier New"/>
              </a:rPr>
              <a:t>       MIN(timestamp) as </a:t>
            </a:r>
            <a:r>
              <a:rPr lang="nl-NL" sz="900" dirty="0" err="1">
                <a:latin typeface="Courier New"/>
                <a:ea typeface="Courier New"/>
                <a:cs typeface="Courier New"/>
                <a:sym typeface="Courier New"/>
              </a:rPr>
              <a:t>first_touch_at</a:t>
            </a:r>
            <a:endParaRPr lang="nl-NL" sz="900" dirty="0">
              <a:latin typeface="Courier New"/>
              <a:ea typeface="Courier New"/>
              <a:cs typeface="Courier New"/>
              <a:sym typeface="Courier New"/>
            </a:endParaRPr>
          </a:p>
          <a:p>
            <a:pPr lvl="0">
              <a:buClr>
                <a:schemeClr val="dk1"/>
              </a:buClr>
              <a:buSzPts val="1100"/>
            </a:pPr>
            <a:r>
              <a:rPr lang="nl-NL" sz="900" dirty="0">
                <a:latin typeface="Courier New"/>
                <a:ea typeface="Courier New"/>
                <a:cs typeface="Courier New"/>
                <a:sym typeface="Courier New"/>
              </a:rPr>
              <a:t>   FROM </a:t>
            </a:r>
            <a:r>
              <a:rPr lang="nl-NL" sz="900" dirty="0" err="1">
                <a:latin typeface="Courier New"/>
                <a:ea typeface="Courier New"/>
                <a:cs typeface="Courier New"/>
                <a:sym typeface="Courier New"/>
              </a:rPr>
              <a:t>page_visits</a:t>
            </a:r>
            <a:endParaRPr lang="nl-NL" sz="900" dirty="0">
              <a:latin typeface="Courier New"/>
              <a:ea typeface="Courier New"/>
              <a:cs typeface="Courier New"/>
              <a:sym typeface="Courier New"/>
            </a:endParaRPr>
          </a:p>
          <a:p>
            <a:pPr lvl="0">
              <a:buClr>
                <a:schemeClr val="dk1"/>
              </a:buClr>
              <a:buSzPts val="1100"/>
            </a:pPr>
            <a:r>
              <a:rPr lang="nl-NL" sz="900" dirty="0">
                <a:latin typeface="Courier New"/>
                <a:ea typeface="Courier New"/>
                <a:cs typeface="Courier New"/>
                <a:sym typeface="Courier New"/>
              </a:rPr>
              <a:t>   GROUP BY </a:t>
            </a:r>
            <a:r>
              <a:rPr lang="nl-NL" sz="900" dirty="0" err="1">
                <a:latin typeface="Courier New"/>
                <a:ea typeface="Courier New"/>
                <a:cs typeface="Courier New"/>
                <a:sym typeface="Courier New"/>
              </a:rPr>
              <a:t>user_id</a:t>
            </a:r>
            <a:endParaRPr lang="nl-NL" sz="900" dirty="0">
              <a:latin typeface="Courier New"/>
              <a:ea typeface="Courier New"/>
              <a:cs typeface="Courier New"/>
              <a:sym typeface="Courier New"/>
            </a:endParaRPr>
          </a:p>
          <a:p>
            <a:pPr lvl="0">
              <a:buClr>
                <a:schemeClr val="dk1"/>
              </a:buClr>
              <a:buSzPts val="1100"/>
            </a:pPr>
            <a:r>
              <a:rPr lang="nl-NL" sz="900" dirty="0">
                <a:latin typeface="Courier New"/>
                <a:ea typeface="Courier New"/>
                <a:cs typeface="Courier New"/>
                <a:sym typeface="Courier New"/>
              </a:rPr>
              <a:t>   ),</a:t>
            </a:r>
          </a:p>
          <a:p>
            <a:pPr lvl="0">
              <a:buClr>
                <a:schemeClr val="dk1"/>
              </a:buClr>
              <a:buSzPts val="1100"/>
            </a:pPr>
            <a:r>
              <a:rPr lang="nl-NL" sz="900" dirty="0" err="1">
                <a:latin typeface="Courier New"/>
                <a:ea typeface="Courier New"/>
                <a:cs typeface="Courier New"/>
                <a:sym typeface="Courier New"/>
              </a:rPr>
              <a:t>ft_alloc</a:t>
            </a:r>
            <a:r>
              <a:rPr lang="nl-NL" sz="900" dirty="0">
                <a:latin typeface="Courier New"/>
                <a:ea typeface="Courier New"/>
                <a:cs typeface="Courier New"/>
                <a:sym typeface="Courier New"/>
              </a:rPr>
              <a:t> AS (</a:t>
            </a:r>
          </a:p>
          <a:p>
            <a:pPr lvl="0">
              <a:buClr>
                <a:schemeClr val="dk1"/>
              </a:buClr>
              <a:buSzPts val="1100"/>
            </a:pPr>
            <a:r>
              <a:rPr lang="nl-NL" sz="900" dirty="0">
                <a:latin typeface="Courier New"/>
                <a:ea typeface="Courier New"/>
                <a:cs typeface="Courier New"/>
                <a:sym typeface="Courier New"/>
              </a:rPr>
              <a:t>   SELECT </a:t>
            </a:r>
            <a:r>
              <a:rPr lang="nl-NL" sz="900" dirty="0" err="1">
                <a:latin typeface="Courier New"/>
                <a:ea typeface="Courier New"/>
                <a:cs typeface="Courier New"/>
                <a:sym typeface="Courier New"/>
              </a:rPr>
              <a:t>first_touch.user_id</a:t>
            </a:r>
            <a:r>
              <a:rPr lang="nl-NL" sz="900" dirty="0">
                <a:latin typeface="Courier New"/>
                <a:ea typeface="Courier New"/>
                <a:cs typeface="Courier New"/>
                <a:sym typeface="Courier New"/>
              </a:rPr>
              <a:t>,</a:t>
            </a:r>
          </a:p>
          <a:p>
            <a:pPr lvl="0">
              <a:buClr>
                <a:schemeClr val="dk1"/>
              </a:buClr>
              <a:buSzPts val="1100"/>
            </a:pPr>
            <a:r>
              <a:rPr lang="nl-NL" sz="900" dirty="0">
                <a:latin typeface="Courier New"/>
                <a:ea typeface="Courier New"/>
                <a:cs typeface="Courier New"/>
                <a:sym typeface="Courier New"/>
              </a:rPr>
              <a:t>       </a:t>
            </a:r>
            <a:r>
              <a:rPr lang="nl-NL" sz="900" dirty="0" err="1">
                <a:latin typeface="Courier New"/>
                <a:ea typeface="Courier New"/>
                <a:cs typeface="Courier New"/>
                <a:sym typeface="Courier New"/>
              </a:rPr>
              <a:t>first_touch.first_touch_at</a:t>
            </a:r>
            <a:r>
              <a:rPr lang="nl-NL" sz="900" dirty="0">
                <a:latin typeface="Courier New"/>
                <a:ea typeface="Courier New"/>
                <a:cs typeface="Courier New"/>
                <a:sym typeface="Courier New"/>
              </a:rPr>
              <a:t>,</a:t>
            </a:r>
          </a:p>
          <a:p>
            <a:pPr lvl="0">
              <a:buClr>
                <a:schemeClr val="dk1"/>
              </a:buClr>
              <a:buSzPts val="1100"/>
            </a:pPr>
            <a:r>
              <a:rPr lang="nl-NL" sz="900" dirty="0">
                <a:latin typeface="Courier New"/>
                <a:ea typeface="Courier New"/>
                <a:cs typeface="Courier New"/>
                <a:sym typeface="Courier New"/>
              </a:rPr>
              <a:t>       </a:t>
            </a:r>
            <a:r>
              <a:rPr lang="nl-NL" sz="900" dirty="0" err="1">
                <a:latin typeface="Courier New"/>
                <a:ea typeface="Courier New"/>
                <a:cs typeface="Courier New"/>
                <a:sym typeface="Courier New"/>
              </a:rPr>
              <a:t>page_visits.utm_source</a:t>
            </a:r>
            <a:r>
              <a:rPr lang="nl-NL" sz="900" dirty="0">
                <a:latin typeface="Courier New"/>
                <a:ea typeface="Courier New"/>
                <a:cs typeface="Courier New"/>
                <a:sym typeface="Courier New"/>
              </a:rPr>
              <a:t>,</a:t>
            </a:r>
          </a:p>
          <a:p>
            <a:pPr lvl="0">
              <a:buClr>
                <a:schemeClr val="dk1"/>
              </a:buClr>
              <a:buSzPts val="1100"/>
            </a:pPr>
            <a:r>
              <a:rPr lang="nl-NL" sz="900" dirty="0">
                <a:latin typeface="Courier New"/>
                <a:ea typeface="Courier New"/>
                <a:cs typeface="Courier New"/>
                <a:sym typeface="Courier New"/>
              </a:rPr>
              <a:t>       </a:t>
            </a:r>
            <a:r>
              <a:rPr lang="nl-NL" sz="900" dirty="0" err="1">
                <a:latin typeface="Courier New"/>
                <a:ea typeface="Courier New"/>
                <a:cs typeface="Courier New"/>
                <a:sym typeface="Courier New"/>
              </a:rPr>
              <a:t>page_visits.utm_campaign</a:t>
            </a:r>
            <a:endParaRPr lang="nl-NL" sz="900" dirty="0">
              <a:latin typeface="Courier New"/>
              <a:ea typeface="Courier New"/>
              <a:cs typeface="Courier New"/>
              <a:sym typeface="Courier New"/>
            </a:endParaRPr>
          </a:p>
          <a:p>
            <a:pPr lvl="0">
              <a:buClr>
                <a:schemeClr val="dk1"/>
              </a:buClr>
              <a:buSzPts val="1100"/>
            </a:pPr>
            <a:r>
              <a:rPr lang="nl-NL" sz="900" dirty="0">
                <a:latin typeface="Courier New"/>
                <a:ea typeface="Courier New"/>
                <a:cs typeface="Courier New"/>
                <a:sym typeface="Courier New"/>
              </a:rPr>
              <a:t>   FROM </a:t>
            </a:r>
            <a:r>
              <a:rPr lang="nl-NL" sz="900" dirty="0" err="1">
                <a:latin typeface="Courier New"/>
                <a:ea typeface="Courier New"/>
                <a:cs typeface="Courier New"/>
                <a:sym typeface="Courier New"/>
              </a:rPr>
              <a:t>first_touch</a:t>
            </a:r>
            <a:endParaRPr lang="nl-NL" sz="900" dirty="0">
              <a:latin typeface="Courier New"/>
              <a:ea typeface="Courier New"/>
              <a:cs typeface="Courier New"/>
              <a:sym typeface="Courier New"/>
            </a:endParaRPr>
          </a:p>
          <a:p>
            <a:pPr lvl="0">
              <a:buClr>
                <a:schemeClr val="dk1"/>
              </a:buClr>
              <a:buSzPts val="1100"/>
            </a:pPr>
            <a:r>
              <a:rPr lang="nl-NL" sz="900" dirty="0">
                <a:latin typeface="Courier New"/>
                <a:ea typeface="Courier New"/>
                <a:cs typeface="Courier New"/>
                <a:sym typeface="Courier New"/>
              </a:rPr>
              <a:t>   JOIN </a:t>
            </a:r>
            <a:r>
              <a:rPr lang="nl-NL" sz="900" dirty="0" err="1">
                <a:latin typeface="Courier New"/>
                <a:ea typeface="Courier New"/>
                <a:cs typeface="Courier New"/>
                <a:sym typeface="Courier New"/>
              </a:rPr>
              <a:t>page_visits</a:t>
            </a:r>
            <a:endParaRPr lang="nl-NL" sz="900" dirty="0">
              <a:latin typeface="Courier New"/>
              <a:ea typeface="Courier New"/>
              <a:cs typeface="Courier New"/>
              <a:sym typeface="Courier New"/>
            </a:endParaRPr>
          </a:p>
          <a:p>
            <a:pPr lvl="0">
              <a:buClr>
                <a:schemeClr val="dk1"/>
              </a:buClr>
              <a:buSzPts val="1100"/>
            </a:pPr>
            <a:r>
              <a:rPr lang="nl-NL" sz="900" dirty="0">
                <a:latin typeface="Courier New"/>
                <a:ea typeface="Courier New"/>
                <a:cs typeface="Courier New"/>
                <a:sym typeface="Courier New"/>
              </a:rPr>
              <a:t>       ON </a:t>
            </a:r>
            <a:r>
              <a:rPr lang="nl-NL" sz="900" dirty="0" err="1">
                <a:latin typeface="Courier New"/>
                <a:ea typeface="Courier New"/>
                <a:cs typeface="Courier New"/>
                <a:sym typeface="Courier New"/>
              </a:rPr>
              <a:t>first_touch.user_id</a:t>
            </a:r>
            <a:r>
              <a:rPr lang="nl-NL" sz="900" dirty="0">
                <a:latin typeface="Courier New"/>
                <a:ea typeface="Courier New"/>
                <a:cs typeface="Courier New"/>
                <a:sym typeface="Courier New"/>
              </a:rPr>
              <a:t> = </a:t>
            </a:r>
            <a:r>
              <a:rPr lang="nl-NL" sz="900" dirty="0" err="1">
                <a:latin typeface="Courier New"/>
                <a:ea typeface="Courier New"/>
                <a:cs typeface="Courier New"/>
                <a:sym typeface="Courier New"/>
              </a:rPr>
              <a:t>page_visits.user_id</a:t>
            </a:r>
            <a:endParaRPr lang="nl-NL" sz="900" dirty="0">
              <a:latin typeface="Courier New"/>
              <a:ea typeface="Courier New"/>
              <a:cs typeface="Courier New"/>
              <a:sym typeface="Courier New"/>
            </a:endParaRPr>
          </a:p>
          <a:p>
            <a:pPr lvl="0">
              <a:buClr>
                <a:schemeClr val="dk1"/>
              </a:buClr>
              <a:buSzPts val="1100"/>
            </a:pPr>
            <a:r>
              <a:rPr lang="nl-NL" sz="900" dirty="0">
                <a:latin typeface="Courier New"/>
                <a:ea typeface="Courier New"/>
                <a:cs typeface="Courier New"/>
                <a:sym typeface="Courier New"/>
              </a:rPr>
              <a:t>       AND </a:t>
            </a:r>
            <a:r>
              <a:rPr lang="nl-NL" sz="900" dirty="0" err="1">
                <a:latin typeface="Courier New"/>
                <a:ea typeface="Courier New"/>
                <a:cs typeface="Courier New"/>
                <a:sym typeface="Courier New"/>
              </a:rPr>
              <a:t>first_touch.first_touch_at</a:t>
            </a:r>
            <a:r>
              <a:rPr lang="nl-NL" sz="900" dirty="0">
                <a:latin typeface="Courier New"/>
                <a:ea typeface="Courier New"/>
                <a:cs typeface="Courier New"/>
                <a:sym typeface="Courier New"/>
              </a:rPr>
              <a:t> = </a:t>
            </a:r>
            <a:r>
              <a:rPr lang="nl-NL" sz="900" dirty="0" err="1">
                <a:latin typeface="Courier New"/>
                <a:ea typeface="Courier New"/>
                <a:cs typeface="Courier New"/>
                <a:sym typeface="Courier New"/>
              </a:rPr>
              <a:t>page_visits.timestamp</a:t>
            </a:r>
            <a:endParaRPr lang="nl-NL" sz="900" dirty="0">
              <a:latin typeface="Courier New"/>
              <a:ea typeface="Courier New"/>
              <a:cs typeface="Courier New"/>
              <a:sym typeface="Courier New"/>
            </a:endParaRPr>
          </a:p>
          <a:p>
            <a:pPr lvl="0">
              <a:buClr>
                <a:schemeClr val="dk1"/>
              </a:buClr>
              <a:buSzPts val="1100"/>
            </a:pPr>
            <a:r>
              <a:rPr lang="nl-NL" sz="900" dirty="0">
                <a:latin typeface="Courier New"/>
                <a:ea typeface="Courier New"/>
                <a:cs typeface="Courier New"/>
                <a:sym typeface="Courier New"/>
              </a:rPr>
              <a:t>   )</a:t>
            </a:r>
          </a:p>
          <a:p>
            <a:pPr lvl="0">
              <a:buClr>
                <a:schemeClr val="dk1"/>
              </a:buClr>
              <a:buSzPts val="1100"/>
            </a:pPr>
            <a:r>
              <a:rPr lang="nl-NL" sz="900" dirty="0">
                <a:latin typeface="Courier New"/>
                <a:ea typeface="Courier New"/>
                <a:cs typeface="Courier New"/>
                <a:sym typeface="Courier New"/>
              </a:rPr>
              <a:t>SELECT</a:t>
            </a:r>
          </a:p>
          <a:p>
            <a:pPr lvl="0">
              <a:buClr>
                <a:schemeClr val="dk1"/>
              </a:buClr>
              <a:buSzPts val="1100"/>
            </a:pPr>
            <a:r>
              <a:rPr lang="nl-NL" sz="900" dirty="0">
                <a:latin typeface="Courier New"/>
                <a:ea typeface="Courier New"/>
                <a:cs typeface="Courier New"/>
                <a:sym typeface="Courier New"/>
              </a:rPr>
              <a:t>   </a:t>
            </a:r>
            <a:r>
              <a:rPr lang="nl-NL" sz="900" dirty="0" err="1">
                <a:latin typeface="Courier New"/>
                <a:ea typeface="Courier New"/>
                <a:cs typeface="Courier New"/>
                <a:sym typeface="Courier New"/>
              </a:rPr>
              <a:t>ft_alloc.utm_source</a:t>
            </a:r>
            <a:r>
              <a:rPr lang="nl-NL" sz="900" dirty="0">
                <a:latin typeface="Courier New"/>
                <a:ea typeface="Courier New"/>
                <a:cs typeface="Courier New"/>
                <a:sym typeface="Courier New"/>
              </a:rPr>
              <a:t> AS Source,</a:t>
            </a:r>
          </a:p>
          <a:p>
            <a:pPr lvl="0">
              <a:buClr>
                <a:schemeClr val="dk1"/>
              </a:buClr>
              <a:buSzPts val="1100"/>
            </a:pPr>
            <a:r>
              <a:rPr lang="nl-NL" sz="900" dirty="0">
                <a:latin typeface="Courier New"/>
                <a:ea typeface="Courier New"/>
                <a:cs typeface="Courier New"/>
                <a:sym typeface="Courier New"/>
              </a:rPr>
              <a:t>   </a:t>
            </a:r>
            <a:r>
              <a:rPr lang="nl-NL" sz="900" dirty="0" err="1">
                <a:latin typeface="Courier New"/>
                <a:ea typeface="Courier New"/>
                <a:cs typeface="Courier New"/>
                <a:sym typeface="Courier New"/>
              </a:rPr>
              <a:t>ft_alloc.utm_campaign</a:t>
            </a:r>
            <a:r>
              <a:rPr lang="nl-NL" sz="900" dirty="0">
                <a:latin typeface="Courier New"/>
                <a:ea typeface="Courier New"/>
                <a:cs typeface="Courier New"/>
                <a:sym typeface="Courier New"/>
              </a:rPr>
              <a:t> AS </a:t>
            </a:r>
            <a:r>
              <a:rPr lang="nl-NL" sz="900" dirty="0" err="1">
                <a:latin typeface="Courier New"/>
                <a:ea typeface="Courier New"/>
                <a:cs typeface="Courier New"/>
                <a:sym typeface="Courier New"/>
              </a:rPr>
              <a:t>Campaign</a:t>
            </a:r>
            <a:r>
              <a:rPr lang="nl-NL" sz="900" dirty="0">
                <a:latin typeface="Courier New"/>
                <a:ea typeface="Courier New"/>
                <a:cs typeface="Courier New"/>
                <a:sym typeface="Courier New"/>
              </a:rPr>
              <a:t>,</a:t>
            </a:r>
          </a:p>
          <a:p>
            <a:pPr lvl="0">
              <a:buClr>
                <a:schemeClr val="dk1"/>
              </a:buClr>
              <a:buSzPts val="1100"/>
            </a:pPr>
            <a:r>
              <a:rPr lang="nl-NL" sz="900" dirty="0">
                <a:latin typeface="Courier New"/>
                <a:ea typeface="Courier New"/>
                <a:cs typeface="Courier New"/>
                <a:sym typeface="Courier New"/>
              </a:rPr>
              <a:t>   COUNT(*) AS 'First Touches'</a:t>
            </a:r>
          </a:p>
          <a:p>
            <a:pPr lvl="0">
              <a:buClr>
                <a:schemeClr val="dk1"/>
              </a:buClr>
              <a:buSzPts val="1100"/>
            </a:pPr>
            <a:r>
              <a:rPr lang="nl-NL" sz="900" dirty="0">
                <a:latin typeface="Courier New"/>
                <a:ea typeface="Courier New"/>
                <a:cs typeface="Courier New"/>
                <a:sym typeface="Courier New"/>
              </a:rPr>
              <a:t>FROM </a:t>
            </a:r>
            <a:r>
              <a:rPr lang="nl-NL" sz="900" dirty="0" err="1">
                <a:latin typeface="Courier New"/>
                <a:ea typeface="Courier New"/>
                <a:cs typeface="Courier New"/>
                <a:sym typeface="Courier New"/>
              </a:rPr>
              <a:t>ft_alloc</a:t>
            </a:r>
            <a:endParaRPr lang="nl-NL" sz="900" dirty="0">
              <a:latin typeface="Courier New"/>
              <a:ea typeface="Courier New"/>
              <a:cs typeface="Courier New"/>
              <a:sym typeface="Courier New"/>
            </a:endParaRPr>
          </a:p>
          <a:p>
            <a:pPr lvl="0">
              <a:buClr>
                <a:schemeClr val="dk1"/>
              </a:buClr>
              <a:buSzPts val="1100"/>
            </a:pPr>
            <a:r>
              <a:rPr lang="nl-NL" sz="900" dirty="0">
                <a:latin typeface="Courier New"/>
                <a:ea typeface="Courier New"/>
                <a:cs typeface="Courier New"/>
                <a:sym typeface="Courier New"/>
              </a:rPr>
              <a:t>GROUP BY 2</a:t>
            </a:r>
          </a:p>
          <a:p>
            <a:pPr lvl="0">
              <a:buClr>
                <a:schemeClr val="dk1"/>
              </a:buClr>
              <a:buSzPts val="1100"/>
            </a:pPr>
            <a:r>
              <a:rPr lang="nl-NL" sz="900" dirty="0">
                <a:latin typeface="Courier New"/>
                <a:ea typeface="Courier New"/>
                <a:cs typeface="Courier New"/>
                <a:sym typeface="Courier New"/>
              </a:rPr>
              <a:t>ORDER BY 3 DESC;</a:t>
            </a:r>
            <a:endParaRPr sz="900" dirty="0">
              <a:latin typeface="Courier New"/>
              <a:ea typeface="Courier New"/>
              <a:cs typeface="Courier New"/>
              <a:sym typeface="Courier New"/>
            </a:endParaRPr>
          </a:p>
        </p:txBody>
      </p:sp>
      <p:sp>
        <p:nvSpPr>
          <p:cNvPr id="324" name="Shape 324"/>
          <p:cNvSpPr txBox="1"/>
          <p:nvPr/>
        </p:nvSpPr>
        <p:spPr>
          <a:xfrm>
            <a:off x="177975" y="1201325"/>
            <a:ext cx="4920900" cy="378455"/>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nl-NL" sz="1200" dirty="0">
                <a:latin typeface="Roboto"/>
                <a:ea typeface="Roboto"/>
                <a:cs typeface="Roboto"/>
                <a:sym typeface="Roboto"/>
              </a:rPr>
              <a:t>The </a:t>
            </a:r>
            <a:r>
              <a:rPr lang="nl-NL" sz="1200" dirty="0" err="1">
                <a:latin typeface="Roboto"/>
                <a:ea typeface="Roboto"/>
                <a:cs typeface="Roboto"/>
                <a:sym typeface="Roboto"/>
              </a:rPr>
              <a:t>following</a:t>
            </a:r>
            <a:r>
              <a:rPr lang="nl-NL" sz="1200" dirty="0">
                <a:latin typeface="Roboto"/>
                <a:ea typeface="Roboto"/>
                <a:cs typeface="Roboto"/>
                <a:sym typeface="Roboto"/>
              </a:rPr>
              <a:t> </a:t>
            </a:r>
            <a:r>
              <a:rPr lang="nl-NL" sz="1200" dirty="0" err="1">
                <a:latin typeface="Roboto"/>
                <a:ea typeface="Roboto"/>
                <a:cs typeface="Roboto"/>
                <a:sym typeface="Roboto"/>
              </a:rPr>
              <a:t>campaigns</a:t>
            </a:r>
            <a:r>
              <a:rPr lang="nl-NL" sz="1200" dirty="0">
                <a:latin typeface="Roboto"/>
                <a:ea typeface="Roboto"/>
                <a:cs typeface="Roboto"/>
                <a:sym typeface="Roboto"/>
              </a:rPr>
              <a:t> are </a:t>
            </a:r>
            <a:r>
              <a:rPr lang="nl-NL" sz="1200" dirty="0" err="1">
                <a:latin typeface="Roboto"/>
                <a:ea typeface="Roboto"/>
                <a:cs typeface="Roboto"/>
                <a:sym typeface="Roboto"/>
              </a:rPr>
              <a:t>responsible</a:t>
            </a:r>
            <a:r>
              <a:rPr lang="nl-NL" sz="1200" dirty="0">
                <a:latin typeface="Roboto"/>
                <a:ea typeface="Roboto"/>
                <a:cs typeface="Roboto"/>
                <a:sym typeface="Roboto"/>
              </a:rPr>
              <a:t> </a:t>
            </a:r>
            <a:r>
              <a:rPr lang="nl-NL" sz="1200" dirty="0" err="1">
                <a:latin typeface="Roboto"/>
                <a:ea typeface="Roboto"/>
                <a:cs typeface="Roboto"/>
                <a:sym typeface="Roboto"/>
              </a:rPr>
              <a:t>for</a:t>
            </a:r>
            <a:r>
              <a:rPr lang="nl-NL" sz="1200" dirty="0">
                <a:latin typeface="Roboto"/>
                <a:ea typeface="Roboto"/>
                <a:cs typeface="Roboto"/>
                <a:sym typeface="Roboto"/>
              </a:rPr>
              <a:t> first touches:</a:t>
            </a:r>
            <a:endParaRPr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pic>
        <p:nvPicPr>
          <p:cNvPr id="6" name="Afbeelding 5">
            <a:extLst>
              <a:ext uri="{FF2B5EF4-FFF2-40B4-BE49-F238E27FC236}">
                <a16:creationId xmlns:a16="http://schemas.microsoft.com/office/drawing/2014/main" id="{62CBFF48-F4A1-4B8D-8C72-D87BFAD6EA40}"/>
              </a:ext>
            </a:extLst>
          </p:cNvPr>
          <p:cNvPicPr/>
          <p:nvPr/>
        </p:nvPicPr>
        <p:blipFill>
          <a:blip r:embed="rId3"/>
          <a:stretch>
            <a:fillRect/>
          </a:stretch>
        </p:blipFill>
        <p:spPr>
          <a:xfrm>
            <a:off x="177975" y="1650880"/>
            <a:ext cx="4920900" cy="1384005"/>
          </a:xfrm>
          <a:prstGeom prst="rect">
            <a:avLst/>
          </a:prstGeom>
        </p:spPr>
      </p:pic>
      <p:sp>
        <p:nvSpPr>
          <p:cNvPr id="7" name="Shape 316">
            <a:extLst>
              <a:ext uri="{FF2B5EF4-FFF2-40B4-BE49-F238E27FC236}">
                <a16:creationId xmlns:a16="http://schemas.microsoft.com/office/drawing/2014/main" id="{8FBBA08E-CCE3-42E7-AE50-E6DAD1A7FE98}"/>
              </a:ext>
            </a:extLst>
          </p:cNvPr>
          <p:cNvSpPr txBox="1"/>
          <p:nvPr/>
        </p:nvSpPr>
        <p:spPr>
          <a:xfrm>
            <a:off x="177975" y="3142772"/>
            <a:ext cx="4920900" cy="693504"/>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a:lnSpc>
                <a:spcPct val="115000"/>
              </a:lnSpc>
              <a:buClr>
                <a:schemeClr val="dk1"/>
              </a:buClr>
              <a:buSzPts val="1100"/>
            </a:pPr>
            <a:r>
              <a:rPr lang="nl-NL" sz="1000" i="1" dirty="0" err="1">
                <a:latin typeface="Roboto"/>
                <a:ea typeface="Roboto"/>
              </a:rPr>
              <a:t>This</a:t>
            </a:r>
            <a:r>
              <a:rPr lang="nl-NL" sz="1000" i="1" dirty="0">
                <a:latin typeface="Roboto"/>
                <a:ea typeface="Roboto"/>
              </a:rPr>
              <a:t> means </a:t>
            </a:r>
            <a:r>
              <a:rPr lang="nl-NL" sz="1000" i="1" dirty="0" err="1">
                <a:latin typeface="Roboto"/>
                <a:ea typeface="Roboto"/>
              </a:rPr>
              <a:t>that</a:t>
            </a:r>
            <a:r>
              <a:rPr lang="nl-NL" sz="1000" i="1" dirty="0">
                <a:latin typeface="Roboto"/>
                <a:ea typeface="Roboto"/>
              </a:rPr>
              <a:t>, </a:t>
            </a:r>
            <a:r>
              <a:rPr lang="nl-NL" sz="1000" i="1" dirty="0" err="1">
                <a:latin typeface="Roboto"/>
                <a:ea typeface="Roboto"/>
              </a:rPr>
              <a:t>for</a:t>
            </a:r>
            <a:r>
              <a:rPr lang="nl-NL" sz="1000" i="1" dirty="0">
                <a:latin typeface="Roboto"/>
                <a:ea typeface="Roboto"/>
              </a:rPr>
              <a:t> </a:t>
            </a:r>
            <a:r>
              <a:rPr lang="nl-NL" sz="1000" i="1" dirty="0" err="1">
                <a:latin typeface="Roboto"/>
                <a:ea typeface="Roboto"/>
              </a:rPr>
              <a:t>example</a:t>
            </a:r>
            <a:r>
              <a:rPr lang="nl-NL" sz="1000" i="1" dirty="0">
                <a:latin typeface="Roboto"/>
                <a:ea typeface="Roboto"/>
              </a:rPr>
              <a:t>, 622 </a:t>
            </a:r>
            <a:r>
              <a:rPr lang="nl-NL" sz="1000" i="1" dirty="0" err="1">
                <a:latin typeface="Roboto"/>
                <a:ea typeface="Roboto"/>
              </a:rPr>
              <a:t>visitors</a:t>
            </a:r>
            <a:r>
              <a:rPr lang="nl-NL" sz="1000" i="1" dirty="0">
                <a:latin typeface="Roboto"/>
                <a:ea typeface="Roboto"/>
              </a:rPr>
              <a:t> </a:t>
            </a:r>
            <a:r>
              <a:rPr lang="nl-NL" sz="1000" i="1" dirty="0" err="1">
                <a:latin typeface="Roboto"/>
                <a:ea typeface="Roboto"/>
              </a:rPr>
              <a:t>came</a:t>
            </a:r>
            <a:r>
              <a:rPr lang="nl-NL" sz="1000" i="1" dirty="0">
                <a:latin typeface="Roboto"/>
                <a:ea typeface="Roboto"/>
              </a:rPr>
              <a:t> </a:t>
            </a:r>
            <a:r>
              <a:rPr lang="nl-NL" sz="1000" i="1" dirty="0" err="1">
                <a:latin typeface="Roboto"/>
                <a:ea typeface="Roboto"/>
              </a:rPr>
              <a:t>for</a:t>
            </a:r>
            <a:r>
              <a:rPr lang="nl-NL" sz="1000" i="1" dirty="0">
                <a:latin typeface="Roboto"/>
                <a:ea typeface="Roboto"/>
              </a:rPr>
              <a:t> </a:t>
            </a:r>
            <a:r>
              <a:rPr lang="nl-NL" sz="1000" i="1" dirty="0" err="1">
                <a:latin typeface="Roboto"/>
                <a:ea typeface="Roboto"/>
              </a:rPr>
              <a:t>the</a:t>
            </a:r>
            <a:r>
              <a:rPr lang="nl-NL" sz="1000" i="1" dirty="0">
                <a:latin typeface="Roboto"/>
                <a:ea typeface="Roboto"/>
              </a:rPr>
              <a:t> first time </a:t>
            </a:r>
            <a:r>
              <a:rPr lang="nl-NL" sz="1000" i="1" dirty="0" err="1">
                <a:latin typeface="Roboto"/>
                <a:ea typeface="Roboto"/>
              </a:rPr>
              <a:t>to</a:t>
            </a:r>
            <a:r>
              <a:rPr lang="nl-NL" sz="1000" i="1" dirty="0">
                <a:latin typeface="Roboto"/>
                <a:ea typeface="Roboto"/>
              </a:rPr>
              <a:t> CoolTShirts.com </a:t>
            </a:r>
            <a:r>
              <a:rPr lang="nl-NL" sz="1000" i="1" dirty="0" err="1">
                <a:latin typeface="Roboto"/>
                <a:ea typeface="Roboto"/>
              </a:rPr>
              <a:t>due</a:t>
            </a:r>
            <a:r>
              <a:rPr lang="nl-NL" sz="1000" i="1" dirty="0">
                <a:latin typeface="Roboto"/>
                <a:ea typeface="Roboto"/>
              </a:rPr>
              <a:t> </a:t>
            </a:r>
            <a:r>
              <a:rPr lang="nl-NL" sz="1000" i="1" dirty="0" err="1">
                <a:latin typeface="Roboto"/>
                <a:ea typeface="Roboto"/>
              </a:rPr>
              <a:t>to</a:t>
            </a:r>
            <a:r>
              <a:rPr lang="nl-NL" sz="1000" i="1" dirty="0">
                <a:latin typeface="Roboto"/>
                <a:ea typeface="Roboto"/>
              </a:rPr>
              <a:t> </a:t>
            </a:r>
            <a:r>
              <a:rPr lang="nl-NL" sz="1000" i="1" dirty="0" err="1">
                <a:latin typeface="Roboto"/>
                <a:ea typeface="Roboto"/>
              </a:rPr>
              <a:t>the</a:t>
            </a:r>
            <a:r>
              <a:rPr lang="nl-NL" sz="1000" i="1" dirty="0">
                <a:latin typeface="Roboto"/>
                <a:ea typeface="Roboto"/>
              </a:rPr>
              <a:t> </a:t>
            </a:r>
            <a:r>
              <a:rPr lang="nl-NL" sz="1000" i="1" dirty="0" err="1">
                <a:latin typeface="Roboto"/>
                <a:ea typeface="Roboto"/>
              </a:rPr>
              <a:t>campaign</a:t>
            </a:r>
            <a:r>
              <a:rPr lang="nl-NL" sz="1000" i="1" dirty="0">
                <a:latin typeface="Roboto"/>
                <a:ea typeface="Roboto"/>
              </a:rPr>
              <a:t> interview-</a:t>
            </a:r>
            <a:r>
              <a:rPr lang="nl-NL" sz="1000" i="1" dirty="0" err="1">
                <a:latin typeface="Roboto"/>
                <a:ea typeface="Roboto"/>
              </a:rPr>
              <a:t>with</a:t>
            </a:r>
            <a:r>
              <a:rPr lang="nl-NL" sz="1000" i="1" dirty="0">
                <a:latin typeface="Roboto"/>
                <a:ea typeface="Roboto"/>
              </a:rPr>
              <a:t>-cool-</a:t>
            </a:r>
            <a:r>
              <a:rPr lang="nl-NL" sz="1000" i="1" dirty="0" err="1">
                <a:latin typeface="Roboto"/>
                <a:ea typeface="Roboto"/>
              </a:rPr>
              <a:t>tshirts</a:t>
            </a:r>
            <a:r>
              <a:rPr lang="nl-NL" sz="1000" i="1" dirty="0">
                <a:latin typeface="Roboto"/>
                <a:ea typeface="Roboto"/>
              </a:rPr>
              <a:t>-</a:t>
            </a:r>
            <a:r>
              <a:rPr lang="nl-NL" sz="1000" i="1" dirty="0" err="1">
                <a:latin typeface="Roboto"/>
                <a:ea typeface="Roboto"/>
              </a:rPr>
              <a:t>founder</a:t>
            </a:r>
            <a:endParaRPr sz="1000" i="1" dirty="0">
              <a:latin typeface="Roboto"/>
              <a:ea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2.1 </a:t>
            </a:r>
            <a:r>
              <a:rPr lang="nl-NL" sz="2400" b="1" dirty="0">
                <a:solidFill>
                  <a:srgbClr val="295269"/>
                </a:solidFill>
                <a:latin typeface="Roboto"/>
                <a:ea typeface="Roboto"/>
                <a:cs typeface="Roboto"/>
                <a:sym typeface="Roboto"/>
              </a:rPr>
              <a:t>Last touches</a:t>
            </a:r>
            <a:endParaRPr sz="2400" b="1" dirty="0">
              <a:solidFill>
                <a:srgbClr val="295269"/>
              </a:solidFill>
              <a:latin typeface="Roboto"/>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p>
            <a:pPr lvl="0">
              <a:buClr>
                <a:schemeClr val="dk1"/>
              </a:buClr>
              <a:buSzPts val="1100"/>
            </a:pPr>
            <a:r>
              <a:rPr lang="nl-NL" sz="900" dirty="0">
                <a:latin typeface="Courier New"/>
                <a:ea typeface="Courier New"/>
                <a:cs typeface="Courier New"/>
                <a:sym typeface="Courier New"/>
              </a:rPr>
              <a:t>WITH </a:t>
            </a:r>
            <a:r>
              <a:rPr lang="nl-NL" sz="900" dirty="0" err="1">
                <a:latin typeface="Courier New"/>
                <a:ea typeface="Courier New"/>
                <a:cs typeface="Courier New"/>
                <a:sym typeface="Courier New"/>
              </a:rPr>
              <a:t>last_touch</a:t>
            </a:r>
            <a:r>
              <a:rPr lang="nl-NL" sz="900" dirty="0">
                <a:latin typeface="Courier New"/>
                <a:ea typeface="Courier New"/>
                <a:cs typeface="Courier New"/>
                <a:sym typeface="Courier New"/>
              </a:rPr>
              <a:t> AS (</a:t>
            </a:r>
          </a:p>
          <a:p>
            <a:pPr lvl="0">
              <a:buClr>
                <a:schemeClr val="dk1"/>
              </a:buClr>
              <a:buSzPts val="1100"/>
            </a:pPr>
            <a:r>
              <a:rPr lang="nl-NL" sz="900" dirty="0">
                <a:latin typeface="Courier New"/>
                <a:ea typeface="Courier New"/>
                <a:cs typeface="Courier New"/>
                <a:sym typeface="Courier New"/>
              </a:rPr>
              <a:t>   SELECT </a:t>
            </a:r>
            <a:r>
              <a:rPr lang="nl-NL" sz="900" dirty="0" err="1">
                <a:latin typeface="Courier New"/>
                <a:ea typeface="Courier New"/>
                <a:cs typeface="Courier New"/>
                <a:sym typeface="Courier New"/>
              </a:rPr>
              <a:t>user_id</a:t>
            </a:r>
            <a:r>
              <a:rPr lang="nl-NL" sz="900" dirty="0">
                <a:latin typeface="Courier New"/>
                <a:ea typeface="Courier New"/>
                <a:cs typeface="Courier New"/>
                <a:sym typeface="Courier New"/>
              </a:rPr>
              <a:t>,</a:t>
            </a:r>
          </a:p>
          <a:p>
            <a:pPr lvl="0">
              <a:buClr>
                <a:schemeClr val="dk1"/>
              </a:buClr>
              <a:buSzPts val="1100"/>
            </a:pPr>
            <a:r>
              <a:rPr lang="nl-NL" sz="900" dirty="0">
                <a:latin typeface="Courier New"/>
                <a:ea typeface="Courier New"/>
                <a:cs typeface="Courier New"/>
                <a:sym typeface="Courier New"/>
              </a:rPr>
              <a:t>       MAX(timestamp) as </a:t>
            </a:r>
            <a:r>
              <a:rPr lang="nl-NL" sz="900" dirty="0" err="1">
                <a:latin typeface="Courier New"/>
                <a:ea typeface="Courier New"/>
                <a:cs typeface="Courier New"/>
                <a:sym typeface="Courier New"/>
              </a:rPr>
              <a:t>last_touch_at</a:t>
            </a:r>
            <a:endParaRPr lang="nl-NL" sz="900" dirty="0">
              <a:latin typeface="Courier New"/>
              <a:ea typeface="Courier New"/>
              <a:cs typeface="Courier New"/>
              <a:sym typeface="Courier New"/>
            </a:endParaRPr>
          </a:p>
          <a:p>
            <a:pPr lvl="0">
              <a:buClr>
                <a:schemeClr val="dk1"/>
              </a:buClr>
              <a:buSzPts val="1100"/>
            </a:pPr>
            <a:r>
              <a:rPr lang="nl-NL" sz="900" dirty="0">
                <a:latin typeface="Courier New"/>
                <a:ea typeface="Courier New"/>
                <a:cs typeface="Courier New"/>
                <a:sym typeface="Courier New"/>
              </a:rPr>
              <a:t>   FROM </a:t>
            </a:r>
            <a:r>
              <a:rPr lang="nl-NL" sz="900" dirty="0" err="1">
                <a:latin typeface="Courier New"/>
                <a:ea typeface="Courier New"/>
                <a:cs typeface="Courier New"/>
                <a:sym typeface="Courier New"/>
              </a:rPr>
              <a:t>page_visits</a:t>
            </a:r>
            <a:endParaRPr lang="nl-NL" sz="900" dirty="0">
              <a:latin typeface="Courier New"/>
              <a:ea typeface="Courier New"/>
              <a:cs typeface="Courier New"/>
              <a:sym typeface="Courier New"/>
            </a:endParaRPr>
          </a:p>
          <a:p>
            <a:pPr lvl="0">
              <a:buClr>
                <a:schemeClr val="dk1"/>
              </a:buClr>
              <a:buSzPts val="1100"/>
            </a:pPr>
            <a:r>
              <a:rPr lang="nl-NL" sz="900" dirty="0">
                <a:latin typeface="Courier New"/>
                <a:ea typeface="Courier New"/>
                <a:cs typeface="Courier New"/>
                <a:sym typeface="Courier New"/>
              </a:rPr>
              <a:t>   GROUP BY </a:t>
            </a:r>
            <a:r>
              <a:rPr lang="nl-NL" sz="900" dirty="0" err="1">
                <a:latin typeface="Courier New"/>
                <a:ea typeface="Courier New"/>
                <a:cs typeface="Courier New"/>
                <a:sym typeface="Courier New"/>
              </a:rPr>
              <a:t>user_id</a:t>
            </a:r>
            <a:endParaRPr lang="nl-NL" sz="900" dirty="0">
              <a:latin typeface="Courier New"/>
              <a:ea typeface="Courier New"/>
              <a:cs typeface="Courier New"/>
              <a:sym typeface="Courier New"/>
            </a:endParaRPr>
          </a:p>
          <a:p>
            <a:pPr lvl="0">
              <a:buClr>
                <a:schemeClr val="dk1"/>
              </a:buClr>
              <a:buSzPts val="1100"/>
            </a:pPr>
            <a:r>
              <a:rPr lang="nl-NL" sz="900" dirty="0">
                <a:latin typeface="Courier New"/>
                <a:ea typeface="Courier New"/>
                <a:cs typeface="Courier New"/>
                <a:sym typeface="Courier New"/>
              </a:rPr>
              <a:t>   ),</a:t>
            </a:r>
          </a:p>
          <a:p>
            <a:pPr lvl="0">
              <a:buClr>
                <a:schemeClr val="dk1"/>
              </a:buClr>
              <a:buSzPts val="1100"/>
            </a:pPr>
            <a:r>
              <a:rPr lang="nl-NL" sz="900" dirty="0" err="1">
                <a:latin typeface="Courier New"/>
                <a:ea typeface="Courier New"/>
                <a:cs typeface="Courier New"/>
                <a:sym typeface="Courier New"/>
              </a:rPr>
              <a:t>lt_alloc</a:t>
            </a:r>
            <a:r>
              <a:rPr lang="nl-NL" sz="900" dirty="0">
                <a:latin typeface="Courier New"/>
                <a:ea typeface="Courier New"/>
                <a:cs typeface="Courier New"/>
                <a:sym typeface="Courier New"/>
              </a:rPr>
              <a:t> AS (</a:t>
            </a:r>
          </a:p>
          <a:p>
            <a:pPr lvl="0">
              <a:buClr>
                <a:schemeClr val="dk1"/>
              </a:buClr>
              <a:buSzPts val="1100"/>
            </a:pPr>
            <a:r>
              <a:rPr lang="nl-NL" sz="900" dirty="0">
                <a:latin typeface="Courier New"/>
                <a:ea typeface="Courier New"/>
                <a:cs typeface="Courier New"/>
                <a:sym typeface="Courier New"/>
              </a:rPr>
              <a:t>   SELECT </a:t>
            </a:r>
            <a:r>
              <a:rPr lang="nl-NL" sz="900" dirty="0" err="1">
                <a:latin typeface="Courier New"/>
                <a:ea typeface="Courier New"/>
                <a:cs typeface="Courier New"/>
                <a:sym typeface="Courier New"/>
              </a:rPr>
              <a:t>last_touch.user_id</a:t>
            </a:r>
            <a:r>
              <a:rPr lang="nl-NL" sz="900" dirty="0">
                <a:latin typeface="Courier New"/>
                <a:ea typeface="Courier New"/>
                <a:cs typeface="Courier New"/>
                <a:sym typeface="Courier New"/>
              </a:rPr>
              <a:t>,</a:t>
            </a:r>
          </a:p>
          <a:p>
            <a:pPr lvl="0">
              <a:buClr>
                <a:schemeClr val="dk1"/>
              </a:buClr>
              <a:buSzPts val="1100"/>
            </a:pPr>
            <a:r>
              <a:rPr lang="nl-NL" sz="900" dirty="0">
                <a:latin typeface="Courier New"/>
                <a:ea typeface="Courier New"/>
                <a:cs typeface="Courier New"/>
                <a:sym typeface="Courier New"/>
              </a:rPr>
              <a:t>       </a:t>
            </a:r>
            <a:r>
              <a:rPr lang="nl-NL" sz="900" dirty="0" err="1">
                <a:latin typeface="Courier New"/>
                <a:ea typeface="Courier New"/>
                <a:cs typeface="Courier New"/>
                <a:sym typeface="Courier New"/>
              </a:rPr>
              <a:t>last_touch.last_touch_at</a:t>
            </a:r>
            <a:r>
              <a:rPr lang="nl-NL" sz="900" dirty="0">
                <a:latin typeface="Courier New"/>
                <a:ea typeface="Courier New"/>
                <a:cs typeface="Courier New"/>
                <a:sym typeface="Courier New"/>
              </a:rPr>
              <a:t>,</a:t>
            </a:r>
          </a:p>
          <a:p>
            <a:pPr lvl="0">
              <a:buClr>
                <a:schemeClr val="dk1"/>
              </a:buClr>
              <a:buSzPts val="1100"/>
            </a:pPr>
            <a:r>
              <a:rPr lang="nl-NL" sz="900" dirty="0">
                <a:latin typeface="Courier New"/>
                <a:ea typeface="Courier New"/>
                <a:cs typeface="Courier New"/>
                <a:sym typeface="Courier New"/>
              </a:rPr>
              <a:t>       </a:t>
            </a:r>
            <a:r>
              <a:rPr lang="nl-NL" sz="900" dirty="0" err="1">
                <a:latin typeface="Courier New"/>
                <a:ea typeface="Courier New"/>
                <a:cs typeface="Courier New"/>
                <a:sym typeface="Courier New"/>
              </a:rPr>
              <a:t>page_visits.utm_source</a:t>
            </a:r>
            <a:r>
              <a:rPr lang="nl-NL" sz="900" dirty="0">
                <a:latin typeface="Courier New"/>
                <a:ea typeface="Courier New"/>
                <a:cs typeface="Courier New"/>
                <a:sym typeface="Courier New"/>
              </a:rPr>
              <a:t>,</a:t>
            </a:r>
          </a:p>
          <a:p>
            <a:pPr lvl="0">
              <a:buClr>
                <a:schemeClr val="dk1"/>
              </a:buClr>
              <a:buSzPts val="1100"/>
            </a:pPr>
            <a:r>
              <a:rPr lang="nl-NL" sz="900" dirty="0">
                <a:latin typeface="Courier New"/>
                <a:ea typeface="Courier New"/>
                <a:cs typeface="Courier New"/>
                <a:sym typeface="Courier New"/>
              </a:rPr>
              <a:t>       </a:t>
            </a:r>
            <a:r>
              <a:rPr lang="nl-NL" sz="900" dirty="0" err="1">
                <a:latin typeface="Courier New"/>
                <a:ea typeface="Courier New"/>
                <a:cs typeface="Courier New"/>
                <a:sym typeface="Courier New"/>
              </a:rPr>
              <a:t>page_visits.utm_campaign</a:t>
            </a:r>
            <a:endParaRPr lang="nl-NL" sz="900" dirty="0">
              <a:latin typeface="Courier New"/>
              <a:ea typeface="Courier New"/>
              <a:cs typeface="Courier New"/>
              <a:sym typeface="Courier New"/>
            </a:endParaRPr>
          </a:p>
          <a:p>
            <a:pPr lvl="0">
              <a:buClr>
                <a:schemeClr val="dk1"/>
              </a:buClr>
              <a:buSzPts val="1100"/>
            </a:pPr>
            <a:r>
              <a:rPr lang="nl-NL" sz="900" dirty="0">
                <a:latin typeface="Courier New"/>
                <a:ea typeface="Courier New"/>
                <a:cs typeface="Courier New"/>
                <a:sym typeface="Courier New"/>
              </a:rPr>
              <a:t>   FROM </a:t>
            </a:r>
            <a:r>
              <a:rPr lang="nl-NL" sz="900" dirty="0" err="1">
                <a:latin typeface="Courier New"/>
                <a:ea typeface="Courier New"/>
                <a:cs typeface="Courier New"/>
                <a:sym typeface="Courier New"/>
              </a:rPr>
              <a:t>last_touch</a:t>
            </a:r>
            <a:endParaRPr lang="nl-NL" sz="900" dirty="0">
              <a:latin typeface="Courier New"/>
              <a:ea typeface="Courier New"/>
              <a:cs typeface="Courier New"/>
              <a:sym typeface="Courier New"/>
            </a:endParaRPr>
          </a:p>
          <a:p>
            <a:pPr lvl="0">
              <a:buClr>
                <a:schemeClr val="dk1"/>
              </a:buClr>
              <a:buSzPts val="1100"/>
            </a:pPr>
            <a:r>
              <a:rPr lang="nl-NL" sz="900" dirty="0">
                <a:latin typeface="Courier New"/>
                <a:ea typeface="Courier New"/>
                <a:cs typeface="Courier New"/>
                <a:sym typeface="Courier New"/>
              </a:rPr>
              <a:t>   JOIN </a:t>
            </a:r>
            <a:r>
              <a:rPr lang="nl-NL" sz="900" dirty="0" err="1">
                <a:latin typeface="Courier New"/>
                <a:ea typeface="Courier New"/>
                <a:cs typeface="Courier New"/>
                <a:sym typeface="Courier New"/>
              </a:rPr>
              <a:t>page_visits</a:t>
            </a:r>
            <a:endParaRPr lang="nl-NL" sz="900" dirty="0">
              <a:latin typeface="Courier New"/>
              <a:ea typeface="Courier New"/>
              <a:cs typeface="Courier New"/>
              <a:sym typeface="Courier New"/>
            </a:endParaRPr>
          </a:p>
          <a:p>
            <a:pPr lvl="0">
              <a:buClr>
                <a:schemeClr val="dk1"/>
              </a:buClr>
              <a:buSzPts val="1100"/>
            </a:pPr>
            <a:r>
              <a:rPr lang="nl-NL" sz="900" dirty="0">
                <a:latin typeface="Courier New"/>
                <a:ea typeface="Courier New"/>
                <a:cs typeface="Courier New"/>
                <a:sym typeface="Courier New"/>
              </a:rPr>
              <a:t>       ON </a:t>
            </a:r>
            <a:r>
              <a:rPr lang="nl-NL" sz="900" dirty="0" err="1">
                <a:latin typeface="Courier New"/>
                <a:ea typeface="Courier New"/>
                <a:cs typeface="Courier New"/>
                <a:sym typeface="Courier New"/>
              </a:rPr>
              <a:t>last_touch.user_id</a:t>
            </a:r>
            <a:r>
              <a:rPr lang="nl-NL" sz="900" dirty="0">
                <a:latin typeface="Courier New"/>
                <a:ea typeface="Courier New"/>
                <a:cs typeface="Courier New"/>
                <a:sym typeface="Courier New"/>
              </a:rPr>
              <a:t> = </a:t>
            </a:r>
            <a:r>
              <a:rPr lang="nl-NL" sz="900" dirty="0" err="1">
                <a:latin typeface="Courier New"/>
                <a:ea typeface="Courier New"/>
                <a:cs typeface="Courier New"/>
                <a:sym typeface="Courier New"/>
              </a:rPr>
              <a:t>page_visits.user_id</a:t>
            </a:r>
            <a:endParaRPr lang="nl-NL" sz="900" dirty="0">
              <a:latin typeface="Courier New"/>
              <a:ea typeface="Courier New"/>
              <a:cs typeface="Courier New"/>
              <a:sym typeface="Courier New"/>
            </a:endParaRPr>
          </a:p>
          <a:p>
            <a:pPr lvl="0">
              <a:buClr>
                <a:schemeClr val="dk1"/>
              </a:buClr>
              <a:buSzPts val="1100"/>
            </a:pPr>
            <a:r>
              <a:rPr lang="nl-NL" sz="900" dirty="0">
                <a:latin typeface="Courier New"/>
                <a:ea typeface="Courier New"/>
                <a:cs typeface="Courier New"/>
                <a:sym typeface="Courier New"/>
              </a:rPr>
              <a:t>       AND </a:t>
            </a:r>
            <a:r>
              <a:rPr lang="nl-NL" sz="900" dirty="0" err="1">
                <a:latin typeface="Courier New"/>
                <a:ea typeface="Courier New"/>
                <a:cs typeface="Courier New"/>
                <a:sym typeface="Courier New"/>
              </a:rPr>
              <a:t>last_touch.last_touch_at</a:t>
            </a:r>
            <a:r>
              <a:rPr lang="nl-NL" sz="900" dirty="0">
                <a:latin typeface="Courier New"/>
                <a:ea typeface="Courier New"/>
                <a:cs typeface="Courier New"/>
                <a:sym typeface="Courier New"/>
              </a:rPr>
              <a:t> = </a:t>
            </a:r>
            <a:r>
              <a:rPr lang="nl-NL" sz="900" dirty="0" err="1">
                <a:latin typeface="Courier New"/>
                <a:ea typeface="Courier New"/>
                <a:cs typeface="Courier New"/>
                <a:sym typeface="Courier New"/>
              </a:rPr>
              <a:t>page_visits.timestamp</a:t>
            </a:r>
            <a:endParaRPr lang="nl-NL" sz="900" dirty="0">
              <a:latin typeface="Courier New"/>
              <a:ea typeface="Courier New"/>
              <a:cs typeface="Courier New"/>
              <a:sym typeface="Courier New"/>
            </a:endParaRPr>
          </a:p>
          <a:p>
            <a:pPr lvl="0">
              <a:buClr>
                <a:schemeClr val="dk1"/>
              </a:buClr>
              <a:buSzPts val="1100"/>
            </a:pPr>
            <a:r>
              <a:rPr lang="nl-NL" sz="900" dirty="0">
                <a:latin typeface="Courier New"/>
                <a:ea typeface="Courier New"/>
                <a:cs typeface="Courier New"/>
                <a:sym typeface="Courier New"/>
              </a:rPr>
              <a:t>   )</a:t>
            </a:r>
          </a:p>
          <a:p>
            <a:pPr lvl="0">
              <a:buClr>
                <a:schemeClr val="dk1"/>
              </a:buClr>
              <a:buSzPts val="1100"/>
            </a:pPr>
            <a:r>
              <a:rPr lang="nl-NL" sz="900" dirty="0">
                <a:latin typeface="Courier New"/>
                <a:ea typeface="Courier New"/>
                <a:cs typeface="Courier New"/>
                <a:sym typeface="Courier New"/>
              </a:rPr>
              <a:t>SELECT</a:t>
            </a:r>
          </a:p>
          <a:p>
            <a:pPr lvl="0">
              <a:buClr>
                <a:schemeClr val="dk1"/>
              </a:buClr>
              <a:buSzPts val="1100"/>
            </a:pPr>
            <a:r>
              <a:rPr lang="nl-NL" sz="900" dirty="0">
                <a:latin typeface="Courier New"/>
                <a:ea typeface="Courier New"/>
                <a:cs typeface="Courier New"/>
                <a:sym typeface="Courier New"/>
              </a:rPr>
              <a:t>   </a:t>
            </a:r>
            <a:r>
              <a:rPr lang="nl-NL" sz="900" dirty="0" err="1">
                <a:latin typeface="Courier New"/>
                <a:ea typeface="Courier New"/>
                <a:cs typeface="Courier New"/>
                <a:sym typeface="Courier New"/>
              </a:rPr>
              <a:t>lt_alloc.utm_source</a:t>
            </a:r>
            <a:r>
              <a:rPr lang="nl-NL" sz="900" dirty="0">
                <a:latin typeface="Courier New"/>
                <a:ea typeface="Courier New"/>
                <a:cs typeface="Courier New"/>
                <a:sym typeface="Courier New"/>
              </a:rPr>
              <a:t> AS Source,</a:t>
            </a:r>
          </a:p>
          <a:p>
            <a:pPr lvl="0">
              <a:buClr>
                <a:schemeClr val="dk1"/>
              </a:buClr>
              <a:buSzPts val="1100"/>
            </a:pPr>
            <a:r>
              <a:rPr lang="nl-NL" sz="900" dirty="0">
                <a:latin typeface="Courier New"/>
                <a:ea typeface="Courier New"/>
                <a:cs typeface="Courier New"/>
                <a:sym typeface="Courier New"/>
              </a:rPr>
              <a:t>   </a:t>
            </a:r>
            <a:r>
              <a:rPr lang="nl-NL" sz="900" dirty="0" err="1">
                <a:latin typeface="Courier New"/>
                <a:ea typeface="Courier New"/>
                <a:cs typeface="Courier New"/>
                <a:sym typeface="Courier New"/>
              </a:rPr>
              <a:t>lt_alloc.utm_campaign</a:t>
            </a:r>
            <a:r>
              <a:rPr lang="nl-NL" sz="900" dirty="0">
                <a:latin typeface="Courier New"/>
                <a:ea typeface="Courier New"/>
                <a:cs typeface="Courier New"/>
                <a:sym typeface="Courier New"/>
              </a:rPr>
              <a:t> AS </a:t>
            </a:r>
            <a:r>
              <a:rPr lang="nl-NL" sz="900" dirty="0" err="1">
                <a:latin typeface="Courier New"/>
                <a:ea typeface="Courier New"/>
                <a:cs typeface="Courier New"/>
                <a:sym typeface="Courier New"/>
              </a:rPr>
              <a:t>Campaign</a:t>
            </a:r>
            <a:r>
              <a:rPr lang="nl-NL" sz="900" dirty="0">
                <a:latin typeface="Courier New"/>
                <a:ea typeface="Courier New"/>
                <a:cs typeface="Courier New"/>
                <a:sym typeface="Courier New"/>
              </a:rPr>
              <a:t>,</a:t>
            </a:r>
          </a:p>
          <a:p>
            <a:pPr lvl="0">
              <a:buClr>
                <a:schemeClr val="dk1"/>
              </a:buClr>
              <a:buSzPts val="1100"/>
            </a:pPr>
            <a:r>
              <a:rPr lang="nl-NL" sz="900" dirty="0">
                <a:latin typeface="Courier New"/>
                <a:ea typeface="Courier New"/>
                <a:cs typeface="Courier New"/>
                <a:sym typeface="Courier New"/>
              </a:rPr>
              <a:t>   COUNT(*) AS 'Last Touches'</a:t>
            </a:r>
          </a:p>
          <a:p>
            <a:pPr lvl="0">
              <a:buClr>
                <a:schemeClr val="dk1"/>
              </a:buClr>
              <a:buSzPts val="1100"/>
            </a:pPr>
            <a:r>
              <a:rPr lang="nl-NL" sz="900" dirty="0">
                <a:latin typeface="Courier New"/>
                <a:ea typeface="Courier New"/>
                <a:cs typeface="Courier New"/>
                <a:sym typeface="Courier New"/>
              </a:rPr>
              <a:t>FROM </a:t>
            </a:r>
            <a:r>
              <a:rPr lang="nl-NL" sz="900" dirty="0" err="1">
                <a:latin typeface="Courier New"/>
                <a:ea typeface="Courier New"/>
                <a:cs typeface="Courier New"/>
                <a:sym typeface="Courier New"/>
              </a:rPr>
              <a:t>lt_alloc</a:t>
            </a:r>
            <a:endParaRPr lang="nl-NL" sz="900" dirty="0">
              <a:latin typeface="Courier New"/>
              <a:ea typeface="Courier New"/>
              <a:cs typeface="Courier New"/>
              <a:sym typeface="Courier New"/>
            </a:endParaRPr>
          </a:p>
          <a:p>
            <a:pPr lvl="0">
              <a:buClr>
                <a:schemeClr val="dk1"/>
              </a:buClr>
              <a:buSzPts val="1100"/>
            </a:pPr>
            <a:r>
              <a:rPr lang="nl-NL" sz="900" dirty="0">
                <a:latin typeface="Courier New"/>
                <a:ea typeface="Courier New"/>
                <a:cs typeface="Courier New"/>
                <a:sym typeface="Courier New"/>
              </a:rPr>
              <a:t>GROUP BY 2</a:t>
            </a:r>
          </a:p>
          <a:p>
            <a:pPr lvl="0">
              <a:buClr>
                <a:schemeClr val="dk1"/>
              </a:buClr>
              <a:buSzPts val="1100"/>
            </a:pPr>
            <a:r>
              <a:rPr lang="nl-NL" sz="900" dirty="0">
                <a:latin typeface="Courier New"/>
                <a:ea typeface="Courier New"/>
                <a:cs typeface="Courier New"/>
                <a:sym typeface="Courier New"/>
              </a:rPr>
              <a:t>ORDER BY 3 DESC;</a:t>
            </a:r>
            <a:endParaRPr sz="900" dirty="0">
              <a:latin typeface="Courier New"/>
              <a:ea typeface="Courier New"/>
              <a:cs typeface="Courier New"/>
              <a:sym typeface="Courier New"/>
            </a:endParaRPr>
          </a:p>
        </p:txBody>
      </p:sp>
      <p:sp>
        <p:nvSpPr>
          <p:cNvPr id="324" name="Shape 324"/>
          <p:cNvSpPr txBox="1"/>
          <p:nvPr/>
        </p:nvSpPr>
        <p:spPr>
          <a:xfrm>
            <a:off x="177975" y="1201325"/>
            <a:ext cx="4920900" cy="378455"/>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nl-NL" sz="1200" dirty="0">
                <a:latin typeface="Roboto"/>
                <a:ea typeface="Roboto"/>
                <a:cs typeface="Roboto"/>
                <a:sym typeface="Roboto"/>
              </a:rPr>
              <a:t>The </a:t>
            </a:r>
            <a:r>
              <a:rPr lang="nl-NL" sz="1200" dirty="0" err="1">
                <a:latin typeface="Roboto"/>
                <a:ea typeface="Roboto"/>
                <a:cs typeface="Roboto"/>
                <a:sym typeface="Roboto"/>
              </a:rPr>
              <a:t>following</a:t>
            </a:r>
            <a:r>
              <a:rPr lang="nl-NL" sz="1200" dirty="0">
                <a:latin typeface="Roboto"/>
                <a:ea typeface="Roboto"/>
                <a:cs typeface="Roboto"/>
                <a:sym typeface="Roboto"/>
              </a:rPr>
              <a:t> </a:t>
            </a:r>
            <a:r>
              <a:rPr lang="nl-NL" sz="1200" dirty="0" err="1">
                <a:latin typeface="Roboto"/>
                <a:ea typeface="Roboto"/>
                <a:cs typeface="Roboto"/>
                <a:sym typeface="Roboto"/>
              </a:rPr>
              <a:t>campaigns</a:t>
            </a:r>
            <a:r>
              <a:rPr lang="nl-NL" sz="1200" dirty="0">
                <a:latin typeface="Roboto"/>
                <a:ea typeface="Roboto"/>
                <a:cs typeface="Roboto"/>
                <a:sym typeface="Roboto"/>
              </a:rPr>
              <a:t> are </a:t>
            </a:r>
            <a:r>
              <a:rPr lang="nl-NL" sz="1200" dirty="0" err="1">
                <a:latin typeface="Roboto"/>
                <a:ea typeface="Roboto"/>
                <a:cs typeface="Roboto"/>
                <a:sym typeface="Roboto"/>
              </a:rPr>
              <a:t>responsible</a:t>
            </a:r>
            <a:r>
              <a:rPr lang="nl-NL" sz="1200" dirty="0">
                <a:latin typeface="Roboto"/>
                <a:ea typeface="Roboto"/>
                <a:cs typeface="Roboto"/>
                <a:sym typeface="Roboto"/>
              </a:rPr>
              <a:t> </a:t>
            </a:r>
            <a:r>
              <a:rPr lang="nl-NL" sz="1200" dirty="0" err="1">
                <a:latin typeface="Roboto"/>
                <a:ea typeface="Roboto"/>
                <a:cs typeface="Roboto"/>
                <a:sym typeface="Roboto"/>
              </a:rPr>
              <a:t>for</a:t>
            </a:r>
            <a:r>
              <a:rPr lang="nl-NL" sz="1200" dirty="0">
                <a:latin typeface="Roboto"/>
                <a:ea typeface="Roboto"/>
                <a:cs typeface="Roboto"/>
                <a:sym typeface="Roboto"/>
              </a:rPr>
              <a:t> last touches:</a:t>
            </a:r>
            <a:endParaRPr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pic>
        <p:nvPicPr>
          <p:cNvPr id="7" name="Afbeelding 6">
            <a:extLst>
              <a:ext uri="{FF2B5EF4-FFF2-40B4-BE49-F238E27FC236}">
                <a16:creationId xmlns:a16="http://schemas.microsoft.com/office/drawing/2014/main" id="{27474E5A-6853-45A2-8D9C-3F342E2C0970}"/>
              </a:ext>
            </a:extLst>
          </p:cNvPr>
          <p:cNvPicPr/>
          <p:nvPr/>
        </p:nvPicPr>
        <p:blipFill>
          <a:blip r:embed="rId3"/>
          <a:stretch>
            <a:fillRect/>
          </a:stretch>
        </p:blipFill>
        <p:spPr>
          <a:xfrm>
            <a:off x="177975" y="1656714"/>
            <a:ext cx="4920900" cy="2426187"/>
          </a:xfrm>
          <a:prstGeom prst="rect">
            <a:avLst/>
          </a:prstGeom>
        </p:spPr>
      </p:pic>
      <p:sp>
        <p:nvSpPr>
          <p:cNvPr id="6" name="Shape 316">
            <a:extLst>
              <a:ext uri="{FF2B5EF4-FFF2-40B4-BE49-F238E27FC236}">
                <a16:creationId xmlns:a16="http://schemas.microsoft.com/office/drawing/2014/main" id="{D31419EB-AF0F-4F1F-9B78-F7B99DFE95C5}"/>
              </a:ext>
            </a:extLst>
          </p:cNvPr>
          <p:cNvSpPr txBox="1"/>
          <p:nvPr/>
        </p:nvSpPr>
        <p:spPr>
          <a:xfrm>
            <a:off x="177975" y="4159835"/>
            <a:ext cx="4920900" cy="693504"/>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a:lnSpc>
                <a:spcPct val="115000"/>
              </a:lnSpc>
              <a:buClr>
                <a:schemeClr val="dk1"/>
              </a:buClr>
              <a:buSzPts val="1100"/>
            </a:pPr>
            <a:r>
              <a:rPr lang="nl-NL" sz="1000" i="1" dirty="0" err="1">
                <a:latin typeface="Roboto"/>
                <a:ea typeface="Roboto"/>
              </a:rPr>
              <a:t>This</a:t>
            </a:r>
            <a:r>
              <a:rPr lang="nl-NL" sz="1000" i="1" dirty="0">
                <a:latin typeface="Roboto"/>
                <a:ea typeface="Roboto"/>
              </a:rPr>
              <a:t> means </a:t>
            </a:r>
            <a:r>
              <a:rPr lang="nl-NL" sz="1000" i="1" dirty="0" err="1">
                <a:latin typeface="Roboto"/>
                <a:ea typeface="Roboto"/>
              </a:rPr>
              <a:t>that</a:t>
            </a:r>
            <a:r>
              <a:rPr lang="nl-NL" sz="1000" i="1" dirty="0">
                <a:latin typeface="Roboto"/>
                <a:ea typeface="Roboto"/>
              </a:rPr>
              <a:t>, </a:t>
            </a:r>
            <a:r>
              <a:rPr lang="nl-NL" sz="1000" i="1" dirty="0" err="1">
                <a:latin typeface="Roboto"/>
                <a:ea typeface="Roboto"/>
              </a:rPr>
              <a:t>for</a:t>
            </a:r>
            <a:r>
              <a:rPr lang="nl-NL" sz="1000" i="1" dirty="0">
                <a:latin typeface="Roboto"/>
                <a:ea typeface="Roboto"/>
              </a:rPr>
              <a:t> </a:t>
            </a:r>
            <a:r>
              <a:rPr lang="nl-NL" sz="1000" i="1" dirty="0" err="1">
                <a:latin typeface="Roboto"/>
                <a:ea typeface="Roboto"/>
              </a:rPr>
              <a:t>example</a:t>
            </a:r>
            <a:r>
              <a:rPr lang="nl-NL" sz="1000" i="1" dirty="0">
                <a:latin typeface="Roboto"/>
                <a:ea typeface="Roboto"/>
              </a:rPr>
              <a:t>, 447 </a:t>
            </a:r>
            <a:r>
              <a:rPr lang="nl-NL" sz="1000" i="1" dirty="0" err="1">
                <a:latin typeface="Roboto"/>
                <a:ea typeface="Roboto"/>
              </a:rPr>
              <a:t>visitors</a:t>
            </a:r>
            <a:r>
              <a:rPr lang="nl-NL" sz="1000" i="1" dirty="0">
                <a:latin typeface="Roboto"/>
                <a:ea typeface="Roboto"/>
              </a:rPr>
              <a:t> has </a:t>
            </a:r>
            <a:r>
              <a:rPr lang="nl-NL" sz="1000" i="1" dirty="0" err="1">
                <a:latin typeface="Roboto"/>
                <a:ea typeface="Roboto"/>
              </a:rPr>
              <a:t>the</a:t>
            </a:r>
            <a:r>
              <a:rPr lang="nl-NL" sz="1000" i="1" dirty="0">
                <a:latin typeface="Roboto"/>
                <a:ea typeface="Roboto"/>
              </a:rPr>
              <a:t> last time been at CoolTShirts.com </a:t>
            </a:r>
            <a:r>
              <a:rPr lang="nl-NL" sz="1000" i="1" dirty="0" err="1">
                <a:latin typeface="Roboto"/>
                <a:ea typeface="Roboto"/>
              </a:rPr>
              <a:t>due</a:t>
            </a:r>
            <a:r>
              <a:rPr lang="nl-NL" sz="1000" i="1" dirty="0">
                <a:latin typeface="Roboto"/>
                <a:ea typeface="Roboto"/>
              </a:rPr>
              <a:t> </a:t>
            </a:r>
            <a:r>
              <a:rPr lang="nl-NL" sz="1000" i="1" dirty="0" err="1">
                <a:latin typeface="Roboto"/>
                <a:ea typeface="Roboto"/>
              </a:rPr>
              <a:t>to</a:t>
            </a:r>
            <a:r>
              <a:rPr lang="nl-NL" sz="1000" i="1" dirty="0">
                <a:latin typeface="Roboto"/>
                <a:ea typeface="Roboto"/>
              </a:rPr>
              <a:t> </a:t>
            </a:r>
            <a:r>
              <a:rPr lang="nl-NL" sz="1000" i="1" dirty="0" err="1">
                <a:latin typeface="Roboto"/>
                <a:ea typeface="Roboto"/>
              </a:rPr>
              <a:t>the</a:t>
            </a:r>
            <a:r>
              <a:rPr lang="nl-NL" sz="1000" i="1" dirty="0">
                <a:latin typeface="Roboto"/>
                <a:ea typeface="Roboto"/>
              </a:rPr>
              <a:t> </a:t>
            </a:r>
            <a:r>
              <a:rPr lang="nl-NL" sz="1000" i="1" dirty="0" err="1">
                <a:latin typeface="Roboto"/>
                <a:ea typeface="Roboto"/>
              </a:rPr>
              <a:t>campaign</a:t>
            </a:r>
            <a:r>
              <a:rPr lang="nl-NL" sz="1000" i="1" dirty="0">
                <a:latin typeface="Roboto"/>
                <a:ea typeface="Roboto"/>
              </a:rPr>
              <a:t> </a:t>
            </a:r>
            <a:r>
              <a:rPr lang="nl-NL" sz="1000" i="1" dirty="0" err="1">
                <a:latin typeface="Roboto"/>
                <a:ea typeface="Roboto"/>
              </a:rPr>
              <a:t>weekly-newsletter</a:t>
            </a:r>
            <a:r>
              <a:rPr lang="nl-NL" sz="1000" i="1" dirty="0">
                <a:latin typeface="Roboto"/>
                <a:ea typeface="Roboto"/>
              </a:rPr>
              <a:t>.</a:t>
            </a:r>
            <a:endParaRPr sz="1000" i="1" dirty="0">
              <a:latin typeface="Roboto"/>
              <a:ea typeface="Roboto"/>
              <a:sym typeface="Roboto"/>
            </a:endParaRPr>
          </a:p>
        </p:txBody>
      </p:sp>
    </p:spTree>
    <p:extLst>
      <p:ext uri="{BB962C8B-B14F-4D97-AF65-F5344CB8AC3E}">
        <p14:creationId xmlns:p14="http://schemas.microsoft.com/office/powerpoint/2010/main" val="223977099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1177</TotalTime>
  <Words>1190</Words>
  <Application>Microsoft Office PowerPoint</Application>
  <PresentationFormat>Diavoorstelling (16:9)</PresentationFormat>
  <Paragraphs>149</Paragraphs>
  <Slides>13</Slides>
  <Notes>12</Notes>
  <HiddenSlides>0</HiddenSlides>
  <MMClips>0</MMClips>
  <ScaleCrop>false</ScaleCrop>
  <HeadingPairs>
    <vt:vector size="6" baseType="variant">
      <vt:variant>
        <vt:lpstr>Gebruikte lettertypen</vt:lpstr>
      </vt:variant>
      <vt:variant>
        <vt:i4>6</vt:i4>
      </vt:variant>
      <vt:variant>
        <vt:lpstr>Thema</vt:lpstr>
      </vt:variant>
      <vt:variant>
        <vt:i4>3</vt:i4>
      </vt:variant>
      <vt:variant>
        <vt:lpstr>Diatitels</vt:lpstr>
      </vt:variant>
      <vt:variant>
        <vt:i4>13</vt:i4>
      </vt:variant>
    </vt:vector>
  </HeadingPairs>
  <TitlesOfParts>
    <vt:vector size="22" baseType="lpstr">
      <vt:lpstr>Roboto Thin</vt:lpstr>
      <vt:lpstr>Dosis</vt:lpstr>
      <vt:lpstr>Roboto Black</vt:lpstr>
      <vt:lpstr>Roboto</vt:lpstr>
      <vt:lpstr>Courier New</vt:lpstr>
      <vt:lpstr>Arial</vt:lpstr>
      <vt:lpstr>Simple Light</vt:lpstr>
      <vt:lpstr>Simple Light</vt:lpstr>
      <vt:lpstr>Simple Light</vt:lpstr>
      <vt:lpstr>PowerPoint-presentatie</vt:lpstr>
      <vt:lpstr>PowerPoint-presentatie</vt:lpstr>
      <vt:lpstr>Table of Contents</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cp:lastModifiedBy>Marije van Schie</cp:lastModifiedBy>
  <cp:revision>31</cp:revision>
  <dcterms:modified xsi:type="dcterms:W3CDTF">2018-08-10T14:46:48Z</dcterms:modified>
</cp:coreProperties>
</file>